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57" r:id="rId1"/>
    <p:sldMasterId id="2147485069" r:id="rId2"/>
  </p:sldMasterIdLst>
  <p:notesMasterIdLst>
    <p:notesMasterId r:id="rId16"/>
  </p:notesMasterIdLst>
  <p:handoutMasterIdLst>
    <p:handoutMasterId r:id="rId17"/>
  </p:handoutMasterIdLst>
  <p:sldIdLst>
    <p:sldId id="325" r:id="rId3"/>
    <p:sldId id="399" r:id="rId4"/>
    <p:sldId id="337" r:id="rId5"/>
    <p:sldId id="398" r:id="rId6"/>
    <p:sldId id="356" r:id="rId7"/>
    <p:sldId id="404" r:id="rId8"/>
    <p:sldId id="358" r:id="rId9"/>
    <p:sldId id="359" r:id="rId10"/>
    <p:sldId id="360" r:id="rId11"/>
    <p:sldId id="400" r:id="rId12"/>
    <p:sldId id="406" r:id="rId13"/>
    <p:sldId id="402" r:id="rId14"/>
    <p:sldId id="32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159"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rez, Julia" initials="JJ" lastIdx="12" clrIdx="0">
    <p:extLst>
      <p:ext uri="{19B8F6BF-5375-455C-9EA6-DF929625EA0E}">
        <p15:presenceInfo xmlns:p15="http://schemas.microsoft.com/office/powerpoint/2012/main" userId="S-1-5-21-1644491937-1958367476-682003330-70447" providerId="AD"/>
      </p:ext>
    </p:extLst>
  </p:cmAuthor>
  <p:cmAuthor id="2" name="Henley, Bryant" initials="HB" lastIdx="8" clrIdx="1">
    <p:extLst>
      <p:ext uri="{19B8F6BF-5375-455C-9EA6-DF929625EA0E}">
        <p15:presenceInfo xmlns:p15="http://schemas.microsoft.com/office/powerpoint/2012/main" userId="S-1-5-21-1644491937-1958367476-682003330-1899" providerId="AD"/>
      </p:ext>
    </p:extLst>
  </p:cmAuthor>
  <p:cmAuthor id="3" name="Soller, Michael" initials="SM" lastIdx="1" clrIdx="2">
    <p:extLst>
      <p:ext uri="{19B8F6BF-5375-455C-9EA6-DF929625EA0E}">
        <p15:presenceInfo xmlns:p15="http://schemas.microsoft.com/office/powerpoint/2012/main" userId="S-1-5-21-1644491937-1958367476-682003330-70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66CC"/>
    <a:srgbClr val="FFFFFF"/>
    <a:srgbClr val="FF9933"/>
    <a:srgbClr val="222222"/>
    <a:srgbClr val="BB6656"/>
    <a:srgbClr val="D4A08C"/>
    <a:srgbClr val="BE6A5A"/>
    <a:srgbClr val="F6BB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8" autoAdjust="0"/>
    <p:restoredTop sz="94364" autoAdjust="0"/>
  </p:normalViewPr>
  <p:slideViewPr>
    <p:cSldViewPr>
      <p:cViewPr varScale="1">
        <p:scale>
          <a:sx n="110" d="100"/>
          <a:sy n="110" d="100"/>
        </p:scale>
        <p:origin x="888" y="102"/>
      </p:cViewPr>
      <p:guideLst>
        <p:guide orient="horz" pos="2160"/>
        <p:guide pos="2880"/>
      </p:guideLst>
    </p:cSldViewPr>
  </p:slideViewPr>
  <p:outlineViewPr>
    <p:cViewPr>
      <p:scale>
        <a:sx n="66" d="100"/>
        <a:sy n="66" d="100"/>
      </p:scale>
      <p:origin x="0" y="-6636"/>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842" y="-1260"/>
      </p:cViewPr>
      <p:guideLst>
        <p:guide orient="horz" pos="2947"/>
        <p:guide pos="2159"/>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1990s</c:v>
                </c:pt>
              </c:strCache>
            </c:strRef>
          </c:tx>
          <c:spPr>
            <a:solidFill>
              <a:schemeClr val="accent1"/>
            </a:solidFill>
            <a:ln>
              <a:noFill/>
            </a:ln>
            <a:effectLst/>
          </c:spPr>
          <c:invertIfNegative val="0"/>
          <c:cat>
            <c:strRef>
              <c:f>Sheet1!$A$2:$A$4</c:f>
              <c:strCache>
                <c:ptCount val="3"/>
                <c:pt idx="0">
                  <c:v>Businessowners</c:v>
                </c:pt>
                <c:pt idx="1">
                  <c:v>Commercial Property</c:v>
                </c:pt>
                <c:pt idx="2">
                  <c:v>Dwelling Coverage</c:v>
                </c:pt>
              </c:strCache>
            </c:strRef>
          </c:cat>
          <c:val>
            <c:numRef>
              <c:f>Sheet1!$B$2:$B$4</c:f>
              <c:numCache>
                <c:formatCode>General</c:formatCode>
                <c:ptCount val="3"/>
                <c:pt idx="0">
                  <c:v>3.6</c:v>
                </c:pt>
                <c:pt idx="1">
                  <c:v>4.5</c:v>
                </c:pt>
                <c:pt idx="2">
                  <c:v>1.5</c:v>
                </c:pt>
              </c:numCache>
            </c:numRef>
          </c:val>
          <c:extLst>
            <c:ext xmlns:c16="http://schemas.microsoft.com/office/drawing/2014/chart" uri="{C3380CC4-5D6E-409C-BE32-E72D297353CC}">
              <c16:uniqueId val="{00000000-CA62-4E0E-BF55-F4B3F38AF69E}"/>
            </c:ext>
          </c:extLst>
        </c:ser>
        <c:ser>
          <c:idx val="1"/>
          <c:order val="1"/>
          <c:tx>
            <c:strRef>
              <c:f>Sheet1!$C$1</c:f>
              <c:strCache>
                <c:ptCount val="1"/>
                <c:pt idx="0">
                  <c:v>2022</c:v>
                </c:pt>
              </c:strCache>
            </c:strRef>
          </c:tx>
          <c:spPr>
            <a:solidFill>
              <a:schemeClr val="accent2"/>
            </a:solidFill>
            <a:ln>
              <a:noFill/>
            </a:ln>
            <a:effectLst/>
          </c:spPr>
          <c:invertIfNegative val="0"/>
          <c:cat>
            <c:strRef>
              <c:f>Sheet1!$A$2:$A$4</c:f>
              <c:strCache>
                <c:ptCount val="3"/>
                <c:pt idx="0">
                  <c:v>Businessowners</c:v>
                </c:pt>
                <c:pt idx="1">
                  <c:v>Commercial Property</c:v>
                </c:pt>
                <c:pt idx="2">
                  <c:v>Dwelling Coverage</c:v>
                </c:pt>
              </c:strCache>
            </c:strRef>
          </c:cat>
          <c:val>
            <c:numRef>
              <c:f>Sheet1!$C$2:$C$4</c:f>
              <c:numCache>
                <c:formatCode>General</c:formatCode>
                <c:ptCount val="3"/>
                <c:pt idx="0">
                  <c:v>7.2</c:v>
                </c:pt>
                <c:pt idx="1">
                  <c:v>8.4</c:v>
                </c:pt>
                <c:pt idx="2">
                  <c:v>3</c:v>
                </c:pt>
              </c:numCache>
            </c:numRef>
          </c:val>
          <c:extLst>
            <c:ext xmlns:c16="http://schemas.microsoft.com/office/drawing/2014/chart" uri="{C3380CC4-5D6E-409C-BE32-E72D297353CC}">
              <c16:uniqueId val="{00000001-CA62-4E0E-BF55-F4B3F38AF69E}"/>
            </c:ext>
          </c:extLst>
        </c:ser>
        <c:dLbls>
          <c:showLegendKey val="0"/>
          <c:showVal val="0"/>
          <c:showCatName val="0"/>
          <c:showSerName val="0"/>
          <c:showPercent val="0"/>
          <c:showBubbleSize val="0"/>
        </c:dLbls>
        <c:gapWidth val="219"/>
        <c:overlap val="-27"/>
        <c:axId val="237219743"/>
        <c:axId val="237223487"/>
      </c:barChart>
      <c:catAx>
        <c:axId val="23721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23487"/>
        <c:crosses val="autoZero"/>
        <c:auto val="1"/>
        <c:lblAlgn val="ctr"/>
        <c:lblOffset val="100"/>
        <c:noMultiLvlLbl val="0"/>
      </c:catAx>
      <c:valAx>
        <c:axId val="237223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Coverage Limits (Millions)</a:t>
                </a:r>
              </a:p>
            </c:rich>
          </c:tx>
          <c:layout>
            <c:manualLayout>
              <c:xMode val="edge"/>
              <c:yMode val="edge"/>
              <c:x val="1.2195121951219513E-2"/>
              <c:y val="0.230830820976269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19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5138"/>
          </a:xfrm>
          <a:prstGeom prst="rect">
            <a:avLst/>
          </a:prstGeom>
        </p:spPr>
        <p:txBody>
          <a:bodyPr vert="horz" lIns="91193" tIns="45598" rIns="91193" bIns="45598" rtlCol="0"/>
          <a:lstStyle>
            <a:lvl1pPr algn="l">
              <a:defRPr sz="1200"/>
            </a:lvl1pPr>
          </a:lstStyle>
          <a:p>
            <a:endParaRPr lang="en-US" dirty="0"/>
          </a:p>
        </p:txBody>
      </p:sp>
      <p:sp>
        <p:nvSpPr>
          <p:cNvPr id="3" name="Date Placeholder 2"/>
          <p:cNvSpPr>
            <a:spLocks noGrp="1"/>
          </p:cNvSpPr>
          <p:nvPr>
            <p:ph type="dt" sz="quarter" idx="1"/>
          </p:nvPr>
        </p:nvSpPr>
        <p:spPr>
          <a:xfrm>
            <a:off x="3970941" y="2"/>
            <a:ext cx="3037840" cy="465138"/>
          </a:xfrm>
          <a:prstGeom prst="rect">
            <a:avLst/>
          </a:prstGeom>
        </p:spPr>
        <p:txBody>
          <a:bodyPr vert="horz" lIns="91193" tIns="45598" rIns="91193" bIns="45598" rtlCol="0"/>
          <a:lstStyle>
            <a:lvl1pPr algn="r">
              <a:defRPr sz="1200"/>
            </a:lvl1pPr>
          </a:lstStyle>
          <a:p>
            <a:fld id="{254C651D-E782-41F8-BADB-2C7EFA8F9C73}" type="datetimeFigureOut">
              <a:rPr lang="en-US" smtClean="0"/>
              <a:t>10/17/2022</a:t>
            </a:fld>
            <a:endParaRPr lang="en-US" dirty="0"/>
          </a:p>
        </p:txBody>
      </p:sp>
      <p:sp>
        <p:nvSpPr>
          <p:cNvPr id="4" name="Footer Placeholder 3"/>
          <p:cNvSpPr>
            <a:spLocks noGrp="1"/>
          </p:cNvSpPr>
          <p:nvPr>
            <p:ph type="ftr" sz="quarter" idx="2"/>
          </p:nvPr>
        </p:nvSpPr>
        <p:spPr>
          <a:xfrm>
            <a:off x="1" y="8829675"/>
            <a:ext cx="3037840" cy="465138"/>
          </a:xfrm>
          <a:prstGeom prst="rect">
            <a:avLst/>
          </a:prstGeom>
        </p:spPr>
        <p:txBody>
          <a:bodyPr vert="horz" lIns="91193" tIns="45598" rIns="91193" bIns="4559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675"/>
            <a:ext cx="3037840" cy="465138"/>
          </a:xfrm>
          <a:prstGeom prst="rect">
            <a:avLst/>
          </a:prstGeom>
        </p:spPr>
        <p:txBody>
          <a:bodyPr vert="horz" lIns="91193" tIns="45598" rIns="91193" bIns="45598" rtlCol="0" anchor="b"/>
          <a:lstStyle>
            <a:lvl1pPr algn="r">
              <a:defRPr sz="1200"/>
            </a:lvl1pPr>
          </a:lstStyle>
          <a:p>
            <a:fld id="{C3DEC021-2C41-4855-9AFB-C670B1AEBDC8}" type="slidenum">
              <a:rPr lang="en-US" smtClean="0"/>
              <a:t>‹#›</a:t>
            </a:fld>
            <a:endParaRPr lang="en-US" dirty="0"/>
          </a:p>
        </p:txBody>
      </p:sp>
    </p:spTree>
    <p:extLst>
      <p:ext uri="{BB962C8B-B14F-4D97-AF65-F5344CB8AC3E}">
        <p14:creationId xmlns:p14="http://schemas.microsoft.com/office/powerpoint/2010/main" val="7617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0" rIns="91341" bIns="45670" numCol="1" anchor="t" anchorCtr="0" compatLnSpc="1">
            <a:prstTxWarp prst="textNoShape">
              <a:avLst/>
            </a:prstTxWarp>
          </a:bodyPr>
          <a:lstStyle>
            <a:lvl1pPr defTabSz="915101" eaLnBrk="0" hangingPunct="0">
              <a:defRPr sz="1200" b="1">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972563"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0" rIns="91341" bIns="45670" numCol="1" anchor="t" anchorCtr="0" compatLnSpc="1">
            <a:prstTxWarp prst="textNoShape">
              <a:avLst/>
            </a:prstTxWarp>
          </a:bodyPr>
          <a:lstStyle>
            <a:lvl1pPr algn="r" defTabSz="915101" eaLnBrk="0" hangingPunct="0">
              <a:defRPr sz="1200" b="1">
                <a:latin typeface="Times New Roman" pitchFamily="18"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34722" y="4416452"/>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0" rIns="91341" bIns="456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31292"/>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0" rIns="91341" bIns="45670" numCol="1" anchor="b" anchorCtr="0" compatLnSpc="1">
            <a:prstTxWarp prst="textNoShape">
              <a:avLst/>
            </a:prstTxWarp>
          </a:bodyPr>
          <a:lstStyle>
            <a:lvl1pPr defTabSz="915101" eaLnBrk="0" hangingPunct="0">
              <a:defRPr sz="1200" b="1">
                <a:latin typeface="Times New Roman" pitchFamily="18" charset="0"/>
              </a:defRPr>
            </a:lvl1pPr>
          </a:lstStyle>
          <a:p>
            <a:pPr>
              <a:defRPr/>
            </a:pPr>
            <a:endParaRPr lang="en-US" dirty="0"/>
          </a:p>
        </p:txBody>
      </p:sp>
      <p:sp>
        <p:nvSpPr>
          <p:cNvPr id="23559" name="Rectangle 7"/>
          <p:cNvSpPr>
            <a:spLocks noGrp="1" noChangeArrowheads="1"/>
          </p:cNvSpPr>
          <p:nvPr>
            <p:ph type="sldNum" sz="quarter" idx="5"/>
          </p:nvPr>
        </p:nvSpPr>
        <p:spPr bwMode="auto">
          <a:xfrm>
            <a:off x="3972563" y="8831292"/>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0" rIns="91341" bIns="45670" numCol="1" anchor="b" anchorCtr="0" compatLnSpc="1">
            <a:prstTxWarp prst="textNoShape">
              <a:avLst/>
            </a:prstTxWarp>
          </a:bodyPr>
          <a:lstStyle>
            <a:lvl1pPr algn="r" defTabSz="915101" eaLnBrk="0" hangingPunct="0">
              <a:defRPr sz="1200" b="1">
                <a:latin typeface="Times New Roman" pitchFamily="18" charset="0"/>
              </a:defRPr>
            </a:lvl1pPr>
          </a:lstStyle>
          <a:p>
            <a:pPr>
              <a:defRPr/>
            </a:pPr>
            <a:fld id="{CF6B44A6-AAF6-4687-BED3-F8234F0EA5E4}" type="slidenum">
              <a:rPr lang="en-US"/>
              <a:pPr>
                <a:defRPr/>
              </a:pPr>
              <a:t>‹#›</a:t>
            </a:fld>
            <a:endParaRPr lang="en-US" dirty="0"/>
          </a:p>
        </p:txBody>
      </p:sp>
    </p:spTree>
    <p:extLst>
      <p:ext uri="{BB962C8B-B14F-4D97-AF65-F5344CB8AC3E}">
        <p14:creationId xmlns:p14="http://schemas.microsoft.com/office/powerpoint/2010/main" val="1751885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8E1E3-30CC-4656-A991-BE53668C86B2}" type="slidenum">
              <a:rPr lang="en-US" smtClean="0"/>
              <a:t>2</a:t>
            </a:fld>
            <a:endParaRPr lang="en-US"/>
          </a:p>
        </p:txBody>
      </p:sp>
    </p:spTree>
    <p:extLst>
      <p:ext uri="{BB962C8B-B14F-4D97-AF65-F5344CB8AC3E}">
        <p14:creationId xmlns:p14="http://schemas.microsoft.com/office/powerpoint/2010/main" val="51372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8E1E3-30CC-4656-A991-BE53668C86B2}" type="slidenum">
              <a:rPr lang="en-US" smtClean="0"/>
              <a:t>4</a:t>
            </a:fld>
            <a:endParaRPr lang="en-US"/>
          </a:p>
        </p:txBody>
      </p:sp>
    </p:spTree>
    <p:extLst>
      <p:ext uri="{BB962C8B-B14F-4D97-AF65-F5344CB8AC3E}">
        <p14:creationId xmlns:p14="http://schemas.microsoft.com/office/powerpoint/2010/main" val="64105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8E1E3-30CC-4656-A991-BE53668C86B2}" type="slidenum">
              <a:rPr lang="en-US" smtClean="0"/>
              <a:t>11</a:t>
            </a:fld>
            <a:endParaRPr lang="en-US"/>
          </a:p>
        </p:txBody>
      </p:sp>
    </p:spTree>
    <p:extLst>
      <p:ext uri="{BB962C8B-B14F-4D97-AF65-F5344CB8AC3E}">
        <p14:creationId xmlns:p14="http://schemas.microsoft.com/office/powerpoint/2010/main" val="251782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8E1E3-30CC-4656-A991-BE53668C86B2}" type="slidenum">
              <a:rPr lang="en-US" smtClean="0"/>
              <a:t>12</a:t>
            </a:fld>
            <a:endParaRPr lang="en-US"/>
          </a:p>
        </p:txBody>
      </p:sp>
    </p:spTree>
    <p:extLst>
      <p:ext uri="{BB962C8B-B14F-4D97-AF65-F5344CB8AC3E}">
        <p14:creationId xmlns:p14="http://schemas.microsoft.com/office/powerpoint/2010/main" val="251782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073226-2AEE-4F62-9C50-CE5C2F83ED02}" type="slidenum">
              <a:rPr lang="en-US" smtClean="0"/>
              <a:pPr>
                <a:defRPr/>
              </a:pPr>
              <a:t>‹#›</a:t>
            </a:fld>
            <a:endParaRPr lang="en-US" dirty="0"/>
          </a:p>
        </p:txBody>
      </p:sp>
    </p:spTree>
    <p:extLst>
      <p:ext uri="{BB962C8B-B14F-4D97-AF65-F5344CB8AC3E}">
        <p14:creationId xmlns:p14="http://schemas.microsoft.com/office/powerpoint/2010/main" val="2031783738"/>
      </p:ext>
    </p:extLst>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F93FCA-7EA3-4AB6-A90E-F6D16B1D3EC2}" type="slidenum">
              <a:rPr lang="en-US" smtClean="0"/>
              <a:pPr>
                <a:defRPr/>
              </a:pPr>
              <a:t>‹#›</a:t>
            </a:fld>
            <a:endParaRPr lang="en-US" dirty="0"/>
          </a:p>
        </p:txBody>
      </p:sp>
    </p:spTree>
    <p:extLst>
      <p:ext uri="{BB962C8B-B14F-4D97-AF65-F5344CB8AC3E}">
        <p14:creationId xmlns:p14="http://schemas.microsoft.com/office/powerpoint/2010/main" val="896732637"/>
      </p:ext>
    </p:extLst>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96C00B-BBF5-4F93-AF94-8E3F50BFF492}" type="slidenum">
              <a:rPr lang="en-US" smtClean="0"/>
              <a:pPr>
                <a:defRPr/>
              </a:pPr>
              <a:t>‹#›</a:t>
            </a:fld>
            <a:endParaRPr lang="en-US" dirty="0"/>
          </a:p>
        </p:txBody>
      </p:sp>
    </p:spTree>
    <p:extLst>
      <p:ext uri="{BB962C8B-B14F-4D97-AF65-F5344CB8AC3E}">
        <p14:creationId xmlns:p14="http://schemas.microsoft.com/office/powerpoint/2010/main" val="2306633507"/>
      </p:ext>
    </p:extLst>
  </p:cSld>
  <p:clrMapOvr>
    <a:masterClrMapping/>
  </p:clrMapOvr>
  <p:transition spd="med">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423982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357310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537" y="947736"/>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17537" y="382746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414451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717359"/>
            <a:ext cx="7886700" cy="981265"/>
          </a:xfrm>
        </p:spPr>
        <p:txBody>
          <a:bodyPr/>
          <a:lstStyle/>
          <a:p>
            <a:r>
              <a:rPr lang="en-US"/>
              <a:t>Click to edit Master title style</a:t>
            </a:r>
          </a:p>
        </p:txBody>
      </p:sp>
      <p:sp>
        <p:nvSpPr>
          <p:cNvPr id="3" name="Content Placeholder 2"/>
          <p:cNvSpPr>
            <a:spLocks noGrp="1"/>
          </p:cNvSpPr>
          <p:nvPr>
            <p:ph sz="half" idx="1"/>
          </p:nvPr>
        </p:nvSpPr>
        <p:spPr>
          <a:xfrm>
            <a:off x="628650" y="1698623"/>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98623"/>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296720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6191" y="636056"/>
            <a:ext cx="7886700" cy="10742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876952"/>
            <a:ext cx="3868340" cy="81438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733936"/>
            <a:ext cx="3868340" cy="311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876952"/>
            <a:ext cx="3887391" cy="81438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733936"/>
            <a:ext cx="3887391" cy="311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309741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50303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199865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33001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F10DF3-A0B3-4976-BBB5-73F6627A47FF}" type="slidenum">
              <a:rPr lang="en-US" smtClean="0"/>
              <a:pPr>
                <a:defRPr/>
              </a:pPr>
              <a:t>‹#›</a:t>
            </a:fld>
            <a:endParaRPr lang="en-US" dirty="0"/>
          </a:p>
        </p:txBody>
      </p:sp>
    </p:spTree>
    <p:extLst>
      <p:ext uri="{BB962C8B-B14F-4D97-AF65-F5344CB8AC3E}">
        <p14:creationId xmlns:p14="http://schemas.microsoft.com/office/powerpoint/2010/main" val="346851494"/>
      </p:ext>
    </p:extLst>
  </p:cSld>
  <p:clrMapOvr>
    <a:masterClrMapping/>
  </p:clrMapOvr>
  <p:transition spd="med">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3745424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1969296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29731"/>
            <a:ext cx="1971675" cy="50508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829731"/>
            <a:ext cx="5800725" cy="50508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F43203-1C6B-41EF-AFA4-7EF18D08DCDE}" type="slidenum">
              <a:rPr lang="en-US" smtClean="0"/>
              <a:t>‹#›</a:t>
            </a:fld>
            <a:endParaRPr lang="en-US"/>
          </a:p>
        </p:txBody>
      </p:sp>
    </p:spTree>
    <p:extLst>
      <p:ext uri="{BB962C8B-B14F-4D97-AF65-F5344CB8AC3E}">
        <p14:creationId xmlns:p14="http://schemas.microsoft.com/office/powerpoint/2010/main" val="312713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C5E848-B02C-4686-9D0A-AC68F36AA0A4}" type="slidenum">
              <a:rPr lang="en-US" smtClean="0"/>
              <a:pPr>
                <a:defRPr/>
              </a:pPr>
              <a:t>‹#›</a:t>
            </a:fld>
            <a:endParaRPr lang="en-US" dirty="0"/>
          </a:p>
        </p:txBody>
      </p:sp>
    </p:spTree>
    <p:extLst>
      <p:ext uri="{BB962C8B-B14F-4D97-AF65-F5344CB8AC3E}">
        <p14:creationId xmlns:p14="http://schemas.microsoft.com/office/powerpoint/2010/main" val="647132267"/>
      </p:ext>
    </p:extLst>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2B7A532-7840-4852-B44F-EC3723C71CAC}" type="slidenum">
              <a:rPr lang="en-US" smtClean="0"/>
              <a:pPr>
                <a:defRPr/>
              </a:pPr>
              <a:t>‹#›</a:t>
            </a:fld>
            <a:endParaRPr lang="en-US" dirty="0"/>
          </a:p>
        </p:txBody>
      </p:sp>
    </p:spTree>
    <p:extLst>
      <p:ext uri="{BB962C8B-B14F-4D97-AF65-F5344CB8AC3E}">
        <p14:creationId xmlns:p14="http://schemas.microsoft.com/office/powerpoint/2010/main" val="3735107966"/>
      </p:ext>
    </p:extLst>
  </p:cSld>
  <p:clrMapOvr>
    <a:masterClrMapping/>
  </p:clrMapOvr>
  <p:transition spd="med">
    <p:wheel spokes="8"/>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B323268-2A21-4449-BA6E-61D2D84FD0DF}" type="slidenum">
              <a:rPr lang="en-US" smtClean="0"/>
              <a:pPr>
                <a:defRPr/>
              </a:pPr>
              <a:t>‹#›</a:t>
            </a:fld>
            <a:endParaRPr lang="en-US" dirty="0"/>
          </a:p>
        </p:txBody>
      </p:sp>
    </p:spTree>
    <p:extLst>
      <p:ext uri="{BB962C8B-B14F-4D97-AF65-F5344CB8AC3E}">
        <p14:creationId xmlns:p14="http://schemas.microsoft.com/office/powerpoint/2010/main" val="4231813515"/>
      </p:ext>
    </p:extLst>
  </p:cSld>
  <p:clrMapOvr>
    <a:masterClrMapping/>
  </p:clrMapOvr>
  <p:transition spd="med">
    <p:wheel spokes="8"/>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A6F3080-1AE5-4DB8-86A6-6E9302F06878}" type="slidenum">
              <a:rPr lang="en-US" smtClean="0"/>
              <a:pPr>
                <a:defRPr/>
              </a:pPr>
              <a:t>‹#›</a:t>
            </a:fld>
            <a:endParaRPr lang="en-US" dirty="0"/>
          </a:p>
        </p:txBody>
      </p:sp>
    </p:spTree>
    <p:extLst>
      <p:ext uri="{BB962C8B-B14F-4D97-AF65-F5344CB8AC3E}">
        <p14:creationId xmlns:p14="http://schemas.microsoft.com/office/powerpoint/2010/main" val="3141951109"/>
      </p:ext>
    </p:extLst>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4800" y="6188075"/>
            <a:ext cx="2057400" cy="365125"/>
          </a:xfrm>
        </p:spPr>
        <p:txBody>
          <a:bodyPr/>
          <a:lstStyle>
            <a:lvl1pPr algn="l">
              <a:defRPr/>
            </a:lvl1pPr>
          </a:lstStyle>
          <a:p>
            <a:pPr>
              <a:defRPr/>
            </a:pPr>
            <a:fld id="{293372E6-62BD-493C-82D5-2B6FB8293255}" type="slidenum">
              <a:rPr lang="en-US" smtClean="0"/>
              <a:pPr>
                <a:defRPr/>
              </a:pPr>
              <a:t>‹#›</a:t>
            </a:fld>
            <a:endParaRPr lang="en-US" dirty="0"/>
          </a:p>
        </p:txBody>
      </p:sp>
      <p:sp>
        <p:nvSpPr>
          <p:cNvPr id="5" name="Rectangle 4"/>
          <p:cNvSpPr/>
          <p:nvPr userDrawn="1"/>
        </p:nvSpPr>
        <p:spPr>
          <a:xfrm>
            <a:off x="228600" y="275078"/>
            <a:ext cx="8686801" cy="626639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864" t="29383" r="8097" b="37161"/>
          <a:stretch/>
        </p:blipFill>
        <p:spPr>
          <a:xfrm>
            <a:off x="6818841" y="6128744"/>
            <a:ext cx="2006600" cy="653056"/>
          </a:xfrm>
          <a:prstGeom prst="rect">
            <a:avLst/>
          </a:prstGeom>
        </p:spPr>
      </p:pic>
    </p:spTree>
    <p:extLst>
      <p:ext uri="{BB962C8B-B14F-4D97-AF65-F5344CB8AC3E}">
        <p14:creationId xmlns:p14="http://schemas.microsoft.com/office/powerpoint/2010/main" val="1981272186"/>
      </p:ext>
    </p:extLst>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9B87D7D-C859-4ACD-86B5-F7FEE6620962}" type="slidenum">
              <a:rPr lang="en-US" smtClean="0"/>
              <a:pPr>
                <a:defRPr/>
              </a:pPr>
              <a:t>‹#›</a:t>
            </a:fld>
            <a:endParaRPr lang="en-US" dirty="0"/>
          </a:p>
        </p:txBody>
      </p:sp>
    </p:spTree>
    <p:extLst>
      <p:ext uri="{BB962C8B-B14F-4D97-AF65-F5344CB8AC3E}">
        <p14:creationId xmlns:p14="http://schemas.microsoft.com/office/powerpoint/2010/main" val="696316490"/>
      </p:ext>
    </p:extLst>
  </p:cSld>
  <p:clrMapOvr>
    <a:masterClrMapping/>
  </p:clrMapOvr>
  <p:transition spd="med">
    <p:wheel spokes="8"/>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730A6F2-58EA-4921-9221-5F7DB8418AC0}" type="slidenum">
              <a:rPr lang="en-US" smtClean="0"/>
              <a:pPr>
                <a:defRPr/>
              </a:pPr>
              <a:t>‹#›</a:t>
            </a:fld>
            <a:endParaRPr lang="en-US" dirty="0"/>
          </a:p>
        </p:txBody>
      </p:sp>
    </p:spTree>
    <p:extLst>
      <p:ext uri="{BB962C8B-B14F-4D97-AF65-F5344CB8AC3E}">
        <p14:creationId xmlns:p14="http://schemas.microsoft.com/office/powerpoint/2010/main" val="256180130"/>
      </p:ext>
    </p:extLst>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45209F8-93DB-4DE4-A216-5BEA7C60734A}" type="slidenum">
              <a:rPr lang="en-US" smtClean="0"/>
              <a:pPr>
                <a:defRPr/>
              </a:pPr>
              <a:t>‹#›</a:t>
            </a:fld>
            <a:endParaRPr lang="en-US" dirty="0"/>
          </a:p>
        </p:txBody>
      </p:sp>
    </p:spTree>
    <p:extLst>
      <p:ext uri="{BB962C8B-B14F-4D97-AF65-F5344CB8AC3E}">
        <p14:creationId xmlns:p14="http://schemas.microsoft.com/office/powerpoint/2010/main" val="2474769765"/>
      </p:ext>
    </p:extLst>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transition spd="med">
    <p:wheel spokes="8"/>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49" y="55649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116667"/>
            <a:ext cx="7886700" cy="36200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96850" y="616754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F43203-1C6B-41EF-AFA4-7EF18D08DCDE}" type="slidenum">
              <a:rPr lang="en-US" smtClean="0"/>
              <a:pPr/>
              <a:t>‹#›</a:t>
            </a:fld>
            <a:endParaRPr lang="en-US" dirty="0"/>
          </a:p>
        </p:txBody>
      </p:sp>
      <p:sp>
        <p:nvSpPr>
          <p:cNvPr id="7" name="Rectangle 6"/>
          <p:cNvSpPr/>
          <p:nvPr userDrawn="1"/>
        </p:nvSpPr>
        <p:spPr>
          <a:xfrm>
            <a:off x="196850" y="275079"/>
            <a:ext cx="8750300" cy="6256351"/>
          </a:xfrm>
          <a:prstGeom prst="rect">
            <a:avLst/>
          </a:prstGeom>
          <a:noFill/>
          <a:ln>
            <a:solidFill>
              <a:srgbClr val="204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9864" t="29383" r="8097" b="37161"/>
          <a:stretch/>
        </p:blipFill>
        <p:spPr>
          <a:xfrm>
            <a:off x="7663856" y="6266581"/>
            <a:ext cx="1159353" cy="403066"/>
          </a:xfrm>
          <a:prstGeom prst="rect">
            <a:avLst/>
          </a:prstGeom>
        </p:spPr>
      </p:pic>
    </p:spTree>
    <p:extLst>
      <p:ext uri="{BB962C8B-B14F-4D97-AF65-F5344CB8AC3E}">
        <p14:creationId xmlns:p14="http://schemas.microsoft.com/office/powerpoint/2010/main" val="2544320790"/>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highlight>
                <a:srgbClr val="0066CC"/>
              </a:highlight>
            </a:endParaRPr>
          </a:p>
        </p:txBody>
      </p:sp>
      <p:sp>
        <p:nvSpPr>
          <p:cNvPr id="2" name="Title 1"/>
          <p:cNvSpPr>
            <a:spLocks noGrp="1"/>
          </p:cNvSpPr>
          <p:nvPr>
            <p:ph type="title"/>
          </p:nvPr>
        </p:nvSpPr>
        <p:spPr>
          <a:xfrm>
            <a:off x="443753" y="152400"/>
            <a:ext cx="8229600" cy="2225674"/>
          </a:xfrm>
          <a:noFill/>
        </p:spPr>
        <p:txBody>
          <a:bodyPr>
            <a:noAutofit/>
          </a:bodyPr>
          <a:lstStyle/>
          <a:p>
            <a:pPr algn="ctr"/>
            <a:r>
              <a:rPr lang="en-US" sz="4800" b="1" dirty="0">
                <a:solidFill>
                  <a:schemeClr val="bg1"/>
                </a:solidFill>
                <a:latin typeface="+mn-lt"/>
                <a:cs typeface="Myanmar Text" panose="020B0502040204020203" pitchFamily="34" charset="0"/>
              </a:rPr>
              <a:t>CALIFORNIA DEPARTMENT OF INSURANCE</a:t>
            </a:r>
          </a:p>
        </p:txBody>
      </p:sp>
      <p:sp>
        <p:nvSpPr>
          <p:cNvPr id="5" name="Rectangle 4"/>
          <p:cNvSpPr/>
          <p:nvPr/>
        </p:nvSpPr>
        <p:spPr>
          <a:xfrm>
            <a:off x="457200" y="381000"/>
            <a:ext cx="8229600" cy="60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8" y="3521072"/>
            <a:ext cx="1828804" cy="1828804"/>
          </a:xfrm>
          <a:prstGeom prst="rect">
            <a:avLst/>
          </a:prstGeom>
        </p:spPr>
      </p:pic>
      <p:sp>
        <p:nvSpPr>
          <p:cNvPr id="3" name="TextBox 2">
            <a:extLst>
              <a:ext uri="{FF2B5EF4-FFF2-40B4-BE49-F238E27FC236}">
                <a16:creationId xmlns:a16="http://schemas.microsoft.com/office/drawing/2014/main" id="{A9134EC6-5549-4B3B-AA9D-10795F87F169}"/>
              </a:ext>
            </a:extLst>
          </p:cNvPr>
          <p:cNvSpPr txBox="1"/>
          <p:nvPr/>
        </p:nvSpPr>
        <p:spPr>
          <a:xfrm>
            <a:off x="403416" y="5488393"/>
            <a:ext cx="8110962" cy="1107996"/>
          </a:xfrm>
          <a:prstGeom prst="rect">
            <a:avLst/>
          </a:prstGeom>
          <a:noFill/>
        </p:spPr>
        <p:txBody>
          <a:bodyPr wrap="square" rtlCol="0">
            <a:spAutoFit/>
          </a:bodyPr>
          <a:lstStyle/>
          <a:p>
            <a:pPr algn="ctr" defTabSz="342900"/>
            <a:r>
              <a:rPr lang="en-US" sz="2400" b="1" i="1" dirty="0">
                <a:solidFill>
                  <a:prstClr val="white"/>
                </a:solidFill>
                <a:latin typeface="Calibri" panose="020F0502020204030204"/>
              </a:rPr>
              <a:t>Durriya Syed</a:t>
            </a:r>
          </a:p>
          <a:p>
            <a:pPr algn="ctr" defTabSz="342900"/>
            <a:r>
              <a:rPr lang="en-US" sz="2400" i="1" dirty="0">
                <a:solidFill>
                  <a:prstClr val="white"/>
                </a:solidFill>
                <a:latin typeface="Calibri" panose="020F0502020204030204"/>
              </a:rPr>
              <a:t> Northern CA Outreach Analyst </a:t>
            </a:r>
          </a:p>
          <a:p>
            <a:pPr algn="ctr"/>
            <a:endParaRPr lang="en-US" b="1" i="1" dirty="0">
              <a:solidFill>
                <a:schemeClr val="bg1"/>
              </a:solidFill>
            </a:endParaRPr>
          </a:p>
        </p:txBody>
      </p:sp>
      <p:sp>
        <p:nvSpPr>
          <p:cNvPr id="4" name="TextBox 3">
            <a:extLst>
              <a:ext uri="{FF2B5EF4-FFF2-40B4-BE49-F238E27FC236}">
                <a16:creationId xmlns:a16="http://schemas.microsoft.com/office/drawing/2014/main" id="{C011AB1B-8711-4CA6-847C-077D445F0F5C}"/>
              </a:ext>
            </a:extLst>
          </p:cNvPr>
          <p:cNvSpPr txBox="1"/>
          <p:nvPr/>
        </p:nvSpPr>
        <p:spPr>
          <a:xfrm>
            <a:off x="487680" y="2472519"/>
            <a:ext cx="8305800" cy="954107"/>
          </a:xfrm>
          <a:prstGeom prst="rect">
            <a:avLst/>
          </a:prstGeom>
          <a:noFill/>
        </p:spPr>
        <p:txBody>
          <a:bodyPr wrap="square" rtlCol="0">
            <a:spAutoFit/>
          </a:bodyPr>
          <a:lstStyle/>
          <a:p>
            <a:pPr algn="ctr"/>
            <a:r>
              <a:rPr lang="en-US" sz="2800" b="1" dirty="0">
                <a:solidFill>
                  <a:schemeClr val="bg1"/>
                </a:solidFill>
              </a:rPr>
              <a:t>Availability of Fire Insurance for </a:t>
            </a:r>
          </a:p>
          <a:p>
            <a:pPr algn="ctr"/>
            <a:r>
              <a:rPr lang="en-US" sz="2800" b="1" dirty="0">
                <a:solidFill>
                  <a:schemeClr val="bg1"/>
                </a:solidFill>
              </a:rPr>
              <a:t>Eastern Sierra Residents</a:t>
            </a:r>
          </a:p>
        </p:txBody>
      </p:sp>
      <p:sp>
        <p:nvSpPr>
          <p:cNvPr id="9" name="Slide Number Placeholder 8"/>
          <p:cNvSpPr>
            <a:spLocks noGrp="1"/>
          </p:cNvSpPr>
          <p:nvPr>
            <p:ph type="sldNum" sz="quarter" idx="12"/>
          </p:nvPr>
        </p:nvSpPr>
        <p:spPr/>
        <p:txBody>
          <a:bodyPr/>
          <a:lstStyle/>
          <a:p>
            <a:pPr>
              <a:defRPr/>
            </a:pPr>
            <a:fld id="{CA6F3080-1AE5-4DB8-86A6-6E9302F06878}" type="slidenum">
              <a:rPr lang="en-US" smtClean="0"/>
              <a:pPr>
                <a:defRPr/>
              </a:pPr>
              <a:t>1</a:t>
            </a:fld>
            <a:endParaRPr lang="en-US" dirty="0"/>
          </a:p>
        </p:txBody>
      </p:sp>
    </p:spTree>
    <p:extLst>
      <p:ext uri="{BB962C8B-B14F-4D97-AF65-F5344CB8AC3E}">
        <p14:creationId xmlns:p14="http://schemas.microsoft.com/office/powerpoint/2010/main" val="529573311"/>
      </p:ext>
    </p:extLst>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3372E6-62BD-493C-82D5-2B6FB8293255}" type="slidenum">
              <a:rPr lang="en-US" smtClean="0"/>
              <a:pPr>
                <a:defRPr/>
              </a:pPr>
              <a:t>10</a:t>
            </a:fld>
            <a:endParaRPr lang="en-US" dirty="0"/>
          </a:p>
        </p:txBody>
      </p:sp>
      <p:sp>
        <p:nvSpPr>
          <p:cNvPr id="3" name="Snip and Round Single Corner Rectangle 2"/>
          <p:cNvSpPr/>
          <p:nvPr/>
        </p:nvSpPr>
        <p:spPr>
          <a:xfrm>
            <a:off x="533400" y="609600"/>
            <a:ext cx="8001000" cy="101138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Regulations to lower costs and</a:t>
            </a:r>
          </a:p>
          <a:p>
            <a:pPr algn="ctr"/>
            <a:r>
              <a:rPr lang="en-US" sz="2800" b="1" dirty="0">
                <a:solidFill>
                  <a:schemeClr val="bg1"/>
                </a:solidFill>
                <a:latin typeface="Arial" panose="020B0604020202020204" pitchFamily="34" charset="0"/>
                <a:cs typeface="Arial" panose="020B0604020202020204" pitchFamily="34" charset="0"/>
              </a:rPr>
              <a:t>increase transparency</a:t>
            </a:r>
          </a:p>
        </p:txBody>
      </p:sp>
      <p:sp>
        <p:nvSpPr>
          <p:cNvPr id="4" name="TextBox 3"/>
          <p:cNvSpPr txBox="1"/>
          <p:nvPr/>
        </p:nvSpPr>
        <p:spPr>
          <a:xfrm>
            <a:off x="609600" y="2438400"/>
            <a:ext cx="78486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1">
                    <a:lumMod val="75000"/>
                  </a:schemeClr>
                </a:solidFill>
              </a:rPr>
              <a:t>The regulation is now state law and in the California Code of Regulations. </a:t>
            </a:r>
            <a:endParaRPr lang="en-US" sz="2000" dirty="0"/>
          </a:p>
          <a:p>
            <a:endParaRPr lang="en-US" sz="2000" dirty="0"/>
          </a:p>
          <a:p>
            <a:pPr marL="342900" indent="-342900">
              <a:buFont typeface="Arial" panose="020B0604020202020204" pitchFamily="34" charset="0"/>
              <a:buChar char="•"/>
            </a:pPr>
            <a:r>
              <a:rPr lang="en-US" sz="2000" dirty="0"/>
              <a:t>Requires insurance companies to </a:t>
            </a:r>
            <a:r>
              <a:rPr lang="en-US" sz="2000" b="1" u="sng" dirty="0"/>
              <a:t>factor consumers’ and businesses’ wildfire safety actions into their pricing</a:t>
            </a:r>
            <a:br>
              <a:rPr lang="en-US" sz="2000" b="1" u="sng" dirty="0"/>
            </a:br>
            <a:endParaRPr lang="en-US" sz="2000" dirty="0"/>
          </a:p>
          <a:p>
            <a:pPr marL="342900" indent="-342900">
              <a:buFont typeface="Arial" panose="020B0604020202020204" pitchFamily="34" charset="0"/>
              <a:buChar char="•"/>
            </a:pPr>
            <a:r>
              <a:rPr lang="en-US" sz="2000" dirty="0">
                <a:solidFill>
                  <a:schemeClr val="accent1">
                    <a:lumMod val="75000"/>
                  </a:schemeClr>
                </a:solidFill>
              </a:rPr>
              <a:t>Provides consumers with </a:t>
            </a:r>
            <a:r>
              <a:rPr lang="en-US" sz="2000" b="1" u="sng" dirty="0">
                <a:solidFill>
                  <a:schemeClr val="accent1">
                    <a:lumMod val="75000"/>
                  </a:schemeClr>
                </a:solidFill>
              </a:rPr>
              <a:t>transparency about their “wildfire risk score”</a:t>
            </a:r>
            <a:r>
              <a:rPr lang="en-US" sz="2000" dirty="0">
                <a:solidFill>
                  <a:schemeClr val="accent1">
                    <a:lumMod val="75000"/>
                  </a:schemeClr>
                </a:solidFill>
              </a:rPr>
              <a:t> that insurance companies assign to properties </a:t>
            </a:r>
          </a:p>
          <a:p>
            <a:pPr marL="342900" indent="-342900">
              <a:buFont typeface="Arial" panose="020B0604020202020204" pitchFamily="34" charset="0"/>
              <a:buChar char="•"/>
            </a:pPr>
            <a:endParaRPr lang="en-US" sz="2000" dirty="0">
              <a:solidFill>
                <a:schemeClr val="accent1">
                  <a:lumMod val="75000"/>
                </a:schemeClr>
              </a:solidFill>
            </a:endParaRPr>
          </a:p>
          <a:p>
            <a:pPr marL="342900" indent="-342900">
              <a:buFont typeface="Arial" panose="020B0604020202020204" pitchFamily="34" charset="0"/>
              <a:buChar char="•"/>
            </a:pPr>
            <a:r>
              <a:rPr lang="en-US" sz="2000" dirty="0"/>
              <a:t>Gives consumers the </a:t>
            </a:r>
            <a:r>
              <a:rPr lang="en-US" sz="2000" b="1" u="sng" dirty="0"/>
              <a:t>right to appeal</a:t>
            </a:r>
            <a:r>
              <a:rPr lang="en-US" sz="2000" dirty="0"/>
              <a:t> their risk determination</a:t>
            </a:r>
          </a:p>
          <a:p>
            <a:endParaRPr lang="en-US" sz="2000" dirty="0"/>
          </a:p>
        </p:txBody>
      </p:sp>
    </p:spTree>
    <p:extLst>
      <p:ext uri="{BB962C8B-B14F-4D97-AF65-F5344CB8AC3E}">
        <p14:creationId xmlns:p14="http://schemas.microsoft.com/office/powerpoint/2010/main" val="977942072"/>
      </p:ext>
    </p:extLst>
  </p:cSld>
  <p:clrMapOvr>
    <a:masterClrMapping/>
  </p:clrMapOvr>
  <p:transition spd="med">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5625"/>
            <a:ext cx="7848600" cy="4270375"/>
          </a:xfrm>
        </p:spPr>
        <p:txBody>
          <a:bodyPr>
            <a:normAutofit fontScale="92500" lnSpcReduction="10000"/>
          </a:bodyPr>
          <a:lstStyle/>
          <a:p>
            <a:r>
              <a:rPr lang="en-US" sz="3200" dirty="0">
                <a:solidFill>
                  <a:schemeClr val="accent1">
                    <a:lumMod val="75000"/>
                  </a:schemeClr>
                </a:solidFill>
                <a:latin typeface="Arial" panose="020B0604020202020204" pitchFamily="34" charset="0"/>
                <a:cs typeface="Arial" panose="020B0604020202020204" pitchFamily="34" charset="0"/>
              </a:rPr>
              <a:t>The number of homeowners non-renewed by insurance companies fell by 10 percent statewide in 2020 compared to the previous year — a decrease of 22,870 policies. </a:t>
            </a:r>
          </a:p>
          <a:p>
            <a:endParaRPr lang="en-US" sz="3200" dirty="0">
              <a:solidFill>
                <a:schemeClr val="accent1">
                  <a:lumMod val="75000"/>
                </a:schemeClr>
              </a:solidFill>
              <a:latin typeface="Arial" panose="020B0604020202020204" pitchFamily="34" charset="0"/>
              <a:cs typeface="Arial" panose="020B0604020202020204" pitchFamily="34" charset="0"/>
            </a:endParaRPr>
          </a:p>
          <a:p>
            <a:r>
              <a:rPr lang="en-US" sz="3200" b="1" dirty="0"/>
              <a:t>Premium discounts now available to 2 out of every 5 consumers, </a:t>
            </a:r>
            <a:r>
              <a:rPr lang="en-US" sz="3200" dirty="0"/>
              <a:t>with up to 20 percent discounts for wildfire-hardened homes – 6x increase since 2019</a:t>
            </a:r>
            <a:br>
              <a:rPr lang="en-US" sz="3200" dirty="0"/>
            </a:br>
            <a:endParaRPr lang="en-US" sz="3200" dirty="0"/>
          </a:p>
          <a:p>
            <a:pPr marL="0" indent="0" fontAlgn="auto">
              <a:spcAft>
                <a:spcPts val="0"/>
              </a:spcAft>
              <a:buNone/>
            </a:pPr>
            <a:endParaRPr lang="en-US" sz="3200" dirty="0">
              <a:solidFill>
                <a:srgbClr val="0066CC"/>
              </a:solidFill>
            </a:endParaRPr>
          </a:p>
          <a:p>
            <a:pPr fontAlgn="auto">
              <a:spcAft>
                <a:spcPts val="0"/>
              </a:spcAft>
            </a:pPr>
            <a:endParaRPr lang="en-US" sz="3200" dirty="0">
              <a:solidFill>
                <a:srgbClr val="0066CC"/>
              </a:solidFill>
            </a:endParaRPr>
          </a:p>
          <a:p>
            <a:pPr marL="0" indent="0" fontAlgn="auto">
              <a:spcAft>
                <a:spcPts val="0"/>
              </a:spcAft>
              <a:buNone/>
            </a:pPr>
            <a:endParaRPr lang="en-US" sz="900" dirty="0">
              <a:solidFill>
                <a:srgbClr val="0070C0"/>
              </a:solidFill>
            </a:endParaRPr>
          </a:p>
          <a:p>
            <a:pPr marL="0" indent="0">
              <a:buNone/>
            </a:pPr>
            <a:endParaRPr lang="en-US" sz="3200" dirty="0"/>
          </a:p>
        </p:txBody>
      </p:sp>
      <p:pic>
        <p:nvPicPr>
          <p:cNvPr id="5" name="Picture 4"/>
          <p:cNvPicPr>
            <a:picLocks noChangeAspect="1"/>
          </p:cNvPicPr>
          <p:nvPr/>
        </p:nvPicPr>
        <p:blipFill>
          <a:blip r:embed="rId3"/>
          <a:stretch>
            <a:fillRect/>
          </a:stretch>
        </p:blipFill>
        <p:spPr>
          <a:xfrm>
            <a:off x="0" y="6479476"/>
            <a:ext cx="9156986" cy="493819"/>
          </a:xfrm>
          <a:prstGeom prst="rect">
            <a:avLst/>
          </a:prstGeom>
        </p:spPr>
      </p:pic>
      <p:sp>
        <p:nvSpPr>
          <p:cNvPr id="7" name="Snip and Round Single Corner Rectangle 6"/>
          <p:cNvSpPr/>
          <p:nvPr/>
        </p:nvSpPr>
        <p:spPr>
          <a:xfrm>
            <a:off x="461502" y="547603"/>
            <a:ext cx="8072898" cy="84589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ctr">
              <a:lnSpc>
                <a:spcPct val="70000"/>
              </a:lnSpc>
              <a:defRPr/>
            </a:pPr>
            <a:r>
              <a:rPr lang="en-US" sz="4800" dirty="0">
                <a:solidFill>
                  <a:schemeClr val="bg1"/>
                </a:solidFill>
                <a:latin typeface="Arial" panose="020B0604020202020204" pitchFamily="34" charset="0"/>
                <a:cs typeface="Arial" panose="020B0604020202020204" pitchFamily="34" charset="0"/>
              </a:rPr>
              <a:t>It Is Working! </a:t>
            </a:r>
          </a:p>
        </p:txBody>
      </p:sp>
      <p:sp>
        <p:nvSpPr>
          <p:cNvPr id="8" name="Slide Number Placeholder 7"/>
          <p:cNvSpPr>
            <a:spLocks noGrp="1"/>
          </p:cNvSpPr>
          <p:nvPr>
            <p:ph type="sldNum" sz="quarter" idx="12"/>
          </p:nvPr>
        </p:nvSpPr>
        <p:spPr>
          <a:xfrm>
            <a:off x="-1788009" y="6096000"/>
            <a:ext cx="2057400" cy="365125"/>
          </a:xfrm>
        </p:spPr>
        <p:txBody>
          <a:bodyPr/>
          <a:lstStyle/>
          <a:p>
            <a:pPr>
              <a:defRPr/>
            </a:pPr>
            <a:fld id="{5BF10DF3-A0B3-4976-BBB5-73F6627A47FF}" type="slidenum">
              <a:rPr lang="en-US" smtClean="0"/>
              <a:pPr>
                <a:defRPr/>
              </a:pPr>
              <a:t>11</a:t>
            </a:fld>
            <a:endParaRPr lang="en-US" dirty="0"/>
          </a:p>
        </p:txBody>
      </p:sp>
      <p:sp>
        <p:nvSpPr>
          <p:cNvPr id="2" name="Rectangle 1"/>
          <p:cNvSpPr/>
          <p:nvPr/>
        </p:nvSpPr>
        <p:spPr>
          <a:xfrm>
            <a:off x="685800" y="1752600"/>
            <a:ext cx="7772400" cy="715581"/>
          </a:xfrm>
          <a:prstGeom prst="rect">
            <a:avLst/>
          </a:prstGeom>
        </p:spPr>
        <p:txBody>
          <a:bodyPr wrap="square">
            <a:spAutoFit/>
          </a:bodyPr>
          <a:lstStyle/>
          <a:p>
            <a:pPr marR="0" lvl="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100" dirty="0">
                <a:latin typeface="Arial" panose="020B060402020202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7639454"/>
      </p:ext>
    </p:extLst>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5625"/>
            <a:ext cx="7848600" cy="4270375"/>
          </a:xfrm>
        </p:spPr>
        <p:txBody>
          <a:bodyPr>
            <a:normAutofit/>
          </a:bodyPr>
          <a:lstStyle/>
          <a:p>
            <a:pPr lvl="1"/>
            <a:r>
              <a:rPr lang="en-US" sz="2900" dirty="0">
                <a:solidFill>
                  <a:schemeClr val="accent1">
                    <a:lumMod val="75000"/>
                  </a:schemeClr>
                </a:solidFill>
                <a:latin typeface="Arial" panose="020B0604020202020204" pitchFamily="34" charset="0"/>
                <a:cs typeface="Arial" panose="020B0604020202020204" pitchFamily="34" charset="0"/>
              </a:rPr>
              <a:t> Do a home insurance tune-up – review        your policy</a:t>
            </a:r>
          </a:p>
          <a:p>
            <a:pPr marL="0" indent="0">
              <a:buNone/>
            </a:pPr>
            <a:endParaRPr lang="en-US" sz="3200" dirty="0">
              <a:solidFill>
                <a:schemeClr val="accent1">
                  <a:lumMod val="75000"/>
                </a:schemeClr>
              </a:solidFill>
              <a:latin typeface="Arial" panose="020B0604020202020204" pitchFamily="34" charset="0"/>
              <a:cs typeface="Arial" panose="020B0604020202020204" pitchFamily="34" charset="0"/>
            </a:endParaRPr>
          </a:p>
          <a:p>
            <a:pPr lvl="1"/>
            <a:r>
              <a:rPr lang="en-US" sz="2900" dirty="0">
                <a:latin typeface="Arial" panose="020B0604020202020204" pitchFamily="34" charset="0"/>
                <a:cs typeface="Arial" panose="020B0604020202020204" pitchFamily="34" charset="0"/>
              </a:rPr>
              <a:t> Do a Home Inventory and Pack a “Go Bag”</a:t>
            </a:r>
          </a:p>
          <a:p>
            <a:pPr marL="0" indent="0">
              <a:buNone/>
            </a:pPr>
            <a:endParaRPr lang="en-US" sz="3200" dirty="0">
              <a:solidFill>
                <a:schemeClr val="accent1">
                  <a:lumMod val="75000"/>
                </a:schemeClr>
              </a:solidFill>
              <a:latin typeface="Arial" panose="020B0604020202020204" pitchFamily="34" charset="0"/>
              <a:cs typeface="Arial" panose="020B0604020202020204" pitchFamily="34" charset="0"/>
            </a:endParaRPr>
          </a:p>
          <a:p>
            <a:pPr lvl="1"/>
            <a:r>
              <a:rPr lang="en-US" sz="2900" dirty="0">
                <a:solidFill>
                  <a:schemeClr val="accent1">
                    <a:lumMod val="75000"/>
                  </a:schemeClr>
                </a:solidFill>
                <a:latin typeface="Arial" panose="020B0604020202020204" pitchFamily="34" charset="0"/>
                <a:cs typeface="Arial" panose="020B0604020202020204" pitchFamily="34" charset="0"/>
              </a:rPr>
              <a:t> Use the Department’s online tools at insurance.ca.gov</a:t>
            </a:r>
            <a:endParaRPr lang="en-US" sz="3200" dirty="0">
              <a:solidFill>
                <a:srgbClr val="0066CC"/>
              </a:solidFill>
            </a:endParaRPr>
          </a:p>
          <a:p>
            <a:pPr marL="0" indent="0" fontAlgn="auto">
              <a:spcAft>
                <a:spcPts val="0"/>
              </a:spcAft>
              <a:buNone/>
            </a:pPr>
            <a:endParaRPr lang="en-US" sz="3200" dirty="0">
              <a:solidFill>
                <a:srgbClr val="0066CC"/>
              </a:solidFill>
            </a:endParaRPr>
          </a:p>
          <a:p>
            <a:pPr marL="0" indent="0" fontAlgn="auto">
              <a:spcAft>
                <a:spcPts val="0"/>
              </a:spcAft>
              <a:buNone/>
            </a:pPr>
            <a:endParaRPr lang="en-US" sz="900" dirty="0">
              <a:solidFill>
                <a:srgbClr val="0070C0"/>
              </a:solidFill>
            </a:endParaRPr>
          </a:p>
          <a:p>
            <a:pPr marL="0" indent="0">
              <a:buNone/>
            </a:pPr>
            <a:endParaRPr lang="en-US" sz="3200" dirty="0"/>
          </a:p>
        </p:txBody>
      </p:sp>
      <p:pic>
        <p:nvPicPr>
          <p:cNvPr id="5" name="Picture 4"/>
          <p:cNvPicPr>
            <a:picLocks noChangeAspect="1"/>
          </p:cNvPicPr>
          <p:nvPr/>
        </p:nvPicPr>
        <p:blipFill>
          <a:blip r:embed="rId3"/>
          <a:stretch>
            <a:fillRect/>
          </a:stretch>
        </p:blipFill>
        <p:spPr>
          <a:xfrm>
            <a:off x="0" y="6479476"/>
            <a:ext cx="9156986" cy="493819"/>
          </a:xfrm>
          <a:prstGeom prst="rect">
            <a:avLst/>
          </a:prstGeom>
        </p:spPr>
      </p:pic>
      <p:sp>
        <p:nvSpPr>
          <p:cNvPr id="7" name="Snip and Round Single Corner Rectangle 6"/>
          <p:cNvSpPr/>
          <p:nvPr/>
        </p:nvSpPr>
        <p:spPr>
          <a:xfrm>
            <a:off x="461502" y="533400"/>
            <a:ext cx="8072898" cy="84589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ctr">
              <a:lnSpc>
                <a:spcPct val="70000"/>
              </a:lnSpc>
              <a:defRPr/>
            </a:pPr>
            <a:r>
              <a:rPr lang="en-US" sz="4000" dirty="0">
                <a:solidFill>
                  <a:schemeClr val="bg1"/>
                </a:solidFill>
                <a:latin typeface="Arial" panose="020B0604020202020204" pitchFamily="34" charset="0"/>
                <a:cs typeface="Arial" panose="020B0604020202020204" pitchFamily="34" charset="0"/>
              </a:rPr>
              <a:t>Getting Prepared - Be Proactive</a:t>
            </a:r>
          </a:p>
        </p:txBody>
      </p:sp>
      <p:sp>
        <p:nvSpPr>
          <p:cNvPr id="8" name="Slide Number Placeholder 7"/>
          <p:cNvSpPr>
            <a:spLocks noGrp="1"/>
          </p:cNvSpPr>
          <p:nvPr>
            <p:ph type="sldNum" sz="quarter" idx="12"/>
          </p:nvPr>
        </p:nvSpPr>
        <p:spPr>
          <a:xfrm>
            <a:off x="-1788009" y="6096000"/>
            <a:ext cx="2057400" cy="365125"/>
          </a:xfrm>
        </p:spPr>
        <p:txBody>
          <a:bodyPr/>
          <a:lstStyle/>
          <a:p>
            <a:pPr>
              <a:defRPr/>
            </a:pPr>
            <a:fld id="{5BF10DF3-A0B3-4976-BBB5-73F6627A47FF}" type="slidenum">
              <a:rPr lang="en-US" smtClean="0"/>
              <a:pPr>
                <a:defRPr/>
              </a:pPr>
              <a:t>12</a:t>
            </a:fld>
            <a:endParaRPr lang="en-US" dirty="0"/>
          </a:p>
        </p:txBody>
      </p:sp>
      <p:sp>
        <p:nvSpPr>
          <p:cNvPr id="2" name="Rectangle 1"/>
          <p:cNvSpPr/>
          <p:nvPr/>
        </p:nvSpPr>
        <p:spPr>
          <a:xfrm>
            <a:off x="685800" y="1752600"/>
            <a:ext cx="7772400" cy="715581"/>
          </a:xfrm>
          <a:prstGeom prst="rect">
            <a:avLst/>
          </a:prstGeom>
        </p:spPr>
        <p:txBody>
          <a:bodyPr wrap="square">
            <a:spAutoFit/>
          </a:bodyPr>
          <a:lstStyle/>
          <a:p>
            <a:pPr marR="0" lvl="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100" dirty="0">
                <a:latin typeface="Arial" panose="020B060402020202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284420"/>
      </p:ext>
    </p:extLst>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9372600" cy="70104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603786" y="-76200"/>
            <a:ext cx="4690872" cy="31272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 y="-76200"/>
            <a:ext cx="4690872" cy="3127248"/>
          </a:xfrm>
          <a:prstGeom prst="rect">
            <a:avLst/>
          </a:prstGeom>
        </p:spPr>
      </p:pic>
      <p:sp>
        <p:nvSpPr>
          <p:cNvPr id="6" name="Rounded Rectangle 5"/>
          <p:cNvSpPr/>
          <p:nvPr/>
        </p:nvSpPr>
        <p:spPr>
          <a:xfrm>
            <a:off x="1371600" y="1600200"/>
            <a:ext cx="6248404" cy="1144588"/>
          </a:xfrm>
          <a:prstGeom prst="round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570037"/>
            <a:ext cx="7886700" cy="1325563"/>
          </a:xfrm>
        </p:spPr>
        <p:txBody>
          <a:bodyPr>
            <a:normAutofit/>
          </a:bodyPr>
          <a:lstStyle/>
          <a:p>
            <a:pPr algn="ctr"/>
            <a:r>
              <a:rPr lang="en-US" sz="6600" b="1" dirty="0">
                <a:solidFill>
                  <a:schemeClr val="accent1"/>
                </a:solidFill>
                <a:latin typeface="Arial" panose="020B0604020202020204" pitchFamily="34" charset="0"/>
                <a:cs typeface="Arial" panose="020B0604020202020204" pitchFamily="34" charset="0"/>
              </a:rPr>
              <a:t>QUESTIONS?</a:t>
            </a:r>
          </a:p>
        </p:txBody>
      </p:sp>
      <p:sp>
        <p:nvSpPr>
          <p:cNvPr id="4" name="Title 1"/>
          <p:cNvSpPr txBox="1">
            <a:spLocks/>
          </p:cNvSpPr>
          <p:nvPr/>
        </p:nvSpPr>
        <p:spPr>
          <a:xfrm>
            <a:off x="628650" y="2973388"/>
            <a:ext cx="7886700" cy="25892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7200" b="1" dirty="0">
                <a:ln w="12700">
                  <a:noFill/>
                </a:ln>
                <a:solidFill>
                  <a:schemeClr val="bg1"/>
                </a:solidFill>
                <a:latin typeface="Myriad Pro" panose="020B0503030403020204" pitchFamily="34" charset="0"/>
              </a:rPr>
              <a:t>1-800-927-4357</a:t>
            </a:r>
          </a:p>
          <a:p>
            <a:pPr algn="ctr" fontAlgn="auto">
              <a:spcAft>
                <a:spcPts val="0"/>
              </a:spcAft>
            </a:pPr>
            <a:endParaRPr lang="en-US" sz="400" b="1" dirty="0">
              <a:ln w="12700">
                <a:noFill/>
              </a:ln>
              <a:solidFill>
                <a:schemeClr val="bg1"/>
              </a:solidFill>
              <a:latin typeface="Myriad Pro" panose="020B0503030403020204" pitchFamily="34" charset="0"/>
            </a:endParaRPr>
          </a:p>
          <a:p>
            <a:pPr algn="ctr" fontAlgn="auto">
              <a:spcAft>
                <a:spcPts val="0"/>
              </a:spcAft>
            </a:pPr>
            <a:r>
              <a:rPr lang="en-US" sz="7200" b="1" dirty="0">
                <a:ln w="12700">
                  <a:noFill/>
                </a:ln>
                <a:solidFill>
                  <a:schemeClr val="bg1"/>
                </a:solidFill>
                <a:latin typeface="Myriad Pro" panose="020B0503030403020204" pitchFamily="34" charset="0"/>
              </a:rPr>
              <a:t>insurance.ca.gov</a:t>
            </a:r>
            <a:endParaRPr lang="en-US" sz="4800" b="1" dirty="0">
              <a:ln w="12700">
                <a:noFill/>
              </a:ln>
              <a:solidFill>
                <a:schemeClr val="bg1"/>
              </a:solidFill>
              <a:latin typeface="Myriad Pro" panose="020B0503030403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181600"/>
            <a:ext cx="1676400" cy="1676400"/>
          </a:xfrm>
          <a:prstGeom prst="rect">
            <a:avLst/>
          </a:prstGeom>
        </p:spPr>
      </p:pic>
      <p:sp>
        <p:nvSpPr>
          <p:cNvPr id="8" name="Slide Number Placeholder 7"/>
          <p:cNvSpPr>
            <a:spLocks noGrp="1"/>
          </p:cNvSpPr>
          <p:nvPr>
            <p:ph type="sldNum" sz="quarter" idx="12"/>
          </p:nvPr>
        </p:nvSpPr>
        <p:spPr/>
        <p:txBody>
          <a:bodyPr/>
          <a:lstStyle/>
          <a:p>
            <a:pPr>
              <a:defRPr/>
            </a:pPr>
            <a:fld id="{CA6F3080-1AE5-4DB8-86A6-6E9302F06878}" type="slidenum">
              <a:rPr lang="en-US" smtClean="0"/>
              <a:pPr>
                <a:defRPr/>
              </a:pPr>
              <a:t>13</a:t>
            </a:fld>
            <a:endParaRPr lang="en-US" dirty="0"/>
          </a:p>
        </p:txBody>
      </p:sp>
    </p:spTree>
    <p:extLst>
      <p:ext uri="{BB962C8B-B14F-4D97-AF65-F5344CB8AC3E}">
        <p14:creationId xmlns:p14="http://schemas.microsoft.com/office/powerpoint/2010/main" val="1010750317"/>
      </p:ext>
    </p:extLst>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and Round Single Corner Rectangle 2"/>
          <p:cNvSpPr/>
          <p:nvPr/>
        </p:nvSpPr>
        <p:spPr>
          <a:xfrm>
            <a:off x="290945" y="568036"/>
            <a:ext cx="8066099" cy="101138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Black" panose="020B0A04020102020204" pitchFamily="34" charset="0"/>
            </a:endParaRPr>
          </a:p>
        </p:txBody>
      </p:sp>
      <p:sp>
        <p:nvSpPr>
          <p:cNvPr id="8" name="Title 1"/>
          <p:cNvSpPr txBox="1">
            <a:spLocks noGrp="1"/>
          </p:cNvSpPr>
          <p:nvPr>
            <p:ph type="title"/>
          </p:nvPr>
        </p:nvSpPr>
        <p:spPr>
          <a:xfrm>
            <a:off x="290945" y="685800"/>
            <a:ext cx="8004175" cy="995363"/>
          </a:xfrm>
          <a:prstGeom prst="rect">
            <a:avLst/>
          </a:prstGeom>
          <a:noFill/>
          <a:ln>
            <a:noFill/>
          </a:ln>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800" b="1" dirty="0">
                <a:solidFill>
                  <a:schemeClr val="bg1"/>
                </a:solidFill>
                <a:latin typeface="Arial" panose="020B0604020202020204" pitchFamily="34" charset="0"/>
                <a:cs typeface="Arial" panose="020B0604020202020204" pitchFamily="34" charset="0"/>
              </a:rPr>
              <a:t>ROLE OF INSURANCE COMMISSIONER RICARDO LARA</a:t>
            </a:r>
          </a:p>
        </p:txBody>
      </p:sp>
      <p:pic>
        <p:nvPicPr>
          <p:cNvPr id="5" name="Content Placeholder 4">
            <a:extLst>
              <a:ext uri="{FF2B5EF4-FFF2-40B4-BE49-F238E27FC236}">
                <a16:creationId xmlns:a16="http://schemas.microsoft.com/office/drawing/2014/main" id="{92E7813F-6DD8-4157-87BB-9F6F0AC34D16}"/>
              </a:ext>
            </a:extLst>
          </p:cNvPr>
          <p:cNvPicPr>
            <a:picLocks noGrp="1" noChangeAspect="1"/>
          </p:cNvPicPr>
          <p:nvPr>
            <p:ph idx="1"/>
          </p:nvPr>
        </p:nvPicPr>
        <p:blipFill>
          <a:blip r:embed="rId3"/>
          <a:stretch>
            <a:fillRect/>
          </a:stretch>
        </p:blipFill>
        <p:spPr>
          <a:xfrm>
            <a:off x="8357044" y="64292"/>
            <a:ext cx="496011" cy="515089"/>
          </a:xfrm>
        </p:spPr>
      </p:pic>
      <p:sp>
        <p:nvSpPr>
          <p:cNvPr id="6" name="TextBox 5">
            <a:extLst>
              <a:ext uri="{FF2B5EF4-FFF2-40B4-BE49-F238E27FC236}">
                <a16:creationId xmlns:a16="http://schemas.microsoft.com/office/drawing/2014/main" id="{6B052EF0-4A6E-4341-99BC-6AAE49EAFB75}"/>
              </a:ext>
            </a:extLst>
          </p:cNvPr>
          <p:cNvSpPr txBox="1"/>
          <p:nvPr/>
        </p:nvSpPr>
        <p:spPr>
          <a:xfrm>
            <a:off x="762001" y="2075615"/>
            <a:ext cx="8091054" cy="4401205"/>
          </a:xfrm>
          <a:prstGeom prst="rect">
            <a:avLst/>
          </a:prstGeom>
          <a:noFill/>
        </p:spPr>
        <p:txBody>
          <a:bodyPr wrap="square" rtlCol="0">
            <a:spAutoFit/>
          </a:bodyPr>
          <a:lstStyle/>
          <a:p>
            <a:pPr defTabSz="342900">
              <a:defRPr/>
            </a:pPr>
            <a:endParaRPr lang="en-US" sz="400" b="1" dirty="0">
              <a:latin typeface="Calibri" panose="020F0502020204030204"/>
            </a:endParaRPr>
          </a:p>
          <a:p>
            <a:pPr marL="233363" indent="-233363" fontAlgn="auto">
              <a:spcAft>
                <a:spcPts val="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Protect consumers</a:t>
            </a:r>
          </a:p>
          <a:p>
            <a:pPr marL="233363" indent="-233363" fontAlgn="auto">
              <a:spcAft>
                <a:spcPts val="0"/>
              </a:spcAft>
              <a:buFont typeface="Wingdings" panose="05000000000000000000" pitchFamily="2" charset="2"/>
              <a:buChar char="§"/>
            </a:pPr>
            <a:r>
              <a:rPr lang="en-US" sz="2400" b="1" dirty="0">
                <a:solidFill>
                  <a:schemeClr val="accent1">
                    <a:lumMod val="75000"/>
                  </a:schemeClr>
                </a:solidFill>
                <a:latin typeface="Arial" panose="020B0604020202020204" pitchFamily="34" charset="0"/>
                <a:cs typeface="Arial" panose="020B0604020202020204" pitchFamily="34" charset="0"/>
              </a:rPr>
              <a:t>Maintain insurer solvency</a:t>
            </a:r>
          </a:p>
          <a:p>
            <a:pPr marL="233363" indent="-233363" fontAlgn="auto">
              <a:spcAft>
                <a:spcPts val="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Set standards for agents and broker licensing</a:t>
            </a:r>
          </a:p>
          <a:p>
            <a:pPr marL="233363" indent="-233363" fontAlgn="auto">
              <a:spcAft>
                <a:spcPts val="0"/>
              </a:spcAft>
              <a:buFont typeface="Wingdings" panose="05000000000000000000" pitchFamily="2" charset="2"/>
              <a:buChar char="§"/>
            </a:pPr>
            <a:r>
              <a:rPr lang="en-US" sz="2400" b="1" dirty="0">
                <a:solidFill>
                  <a:srgbClr val="0070C0"/>
                </a:solidFill>
                <a:latin typeface="Arial" panose="020B0604020202020204" pitchFamily="34" charset="0"/>
                <a:cs typeface="Arial" panose="020B0604020202020204" pitchFamily="34" charset="0"/>
              </a:rPr>
              <a:t>Perform market conduct reviews of insurance companies </a:t>
            </a:r>
          </a:p>
          <a:p>
            <a:pPr marL="233363" indent="-233363" fontAlgn="auto">
              <a:spcAft>
                <a:spcPts val="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Resolve consumer complaints</a:t>
            </a:r>
          </a:p>
          <a:p>
            <a:pPr marL="233363" indent="-233363" fontAlgn="auto">
              <a:spcAft>
                <a:spcPts val="0"/>
              </a:spcAft>
              <a:buFont typeface="Wingdings" panose="05000000000000000000" pitchFamily="2" charset="2"/>
              <a:buChar char="§"/>
            </a:pPr>
            <a:r>
              <a:rPr lang="en-US" sz="2400" b="1" dirty="0">
                <a:solidFill>
                  <a:schemeClr val="accent1">
                    <a:lumMod val="75000"/>
                  </a:schemeClr>
                </a:solidFill>
                <a:latin typeface="Arial" panose="020B0604020202020204" pitchFamily="34" charset="0"/>
                <a:cs typeface="Arial" panose="020B0604020202020204" pitchFamily="34" charset="0"/>
              </a:rPr>
              <a:t>Investigate and prosecute insurance fraud</a:t>
            </a:r>
          </a:p>
          <a:p>
            <a:pPr marL="233363" indent="-233363" fontAlgn="auto">
              <a:spcAft>
                <a:spcPts val="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Cannot require or compel insurance companies to sell insurance</a:t>
            </a:r>
          </a:p>
          <a:p>
            <a:pPr fontAlgn="auto">
              <a:spcAft>
                <a:spcPts val="0"/>
              </a:spcAft>
            </a:pPr>
            <a:endParaRPr lang="en-US" sz="2400" b="1" dirty="0">
              <a:solidFill>
                <a:schemeClr val="accent1">
                  <a:lumMod val="75000"/>
                </a:schemeClr>
              </a:solidFill>
              <a:latin typeface="+mn-lt"/>
            </a:endParaRPr>
          </a:p>
          <a:p>
            <a:pPr marL="233363" indent="-233363" fontAlgn="auto">
              <a:spcAft>
                <a:spcPts val="0"/>
              </a:spcAft>
              <a:buFont typeface="Wingdings" panose="05000000000000000000" pitchFamily="2" charset="2"/>
              <a:buChar char="§"/>
            </a:pPr>
            <a:endParaRPr lang="en-US" sz="3600" b="1" dirty="0">
              <a:solidFill>
                <a:schemeClr val="accent1">
                  <a:lumMod val="75000"/>
                </a:schemeClr>
              </a:solidFill>
              <a:latin typeface="Calibri" panose="020F0502020204030204"/>
            </a:endParaRPr>
          </a:p>
        </p:txBody>
      </p:sp>
      <p:pic>
        <p:nvPicPr>
          <p:cNvPr id="7" name="Picture 6"/>
          <p:cNvPicPr>
            <a:picLocks noChangeAspect="1"/>
          </p:cNvPicPr>
          <p:nvPr/>
        </p:nvPicPr>
        <p:blipFill>
          <a:blip r:embed="rId4"/>
          <a:stretch>
            <a:fillRect/>
          </a:stretch>
        </p:blipFill>
        <p:spPr>
          <a:xfrm>
            <a:off x="0" y="6479476"/>
            <a:ext cx="9156986" cy="49381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17755"/>
          <a:stretch/>
        </p:blipFill>
        <p:spPr>
          <a:xfrm>
            <a:off x="8061276" y="560489"/>
            <a:ext cx="854124" cy="1018929"/>
          </a:xfrm>
          <a:prstGeom prst="rect">
            <a:avLst/>
          </a:prstGeom>
        </p:spPr>
      </p:pic>
      <p:cxnSp>
        <p:nvCxnSpPr>
          <p:cNvPr id="10" name="Straight Connector 9">
            <a:extLst>
              <a:ext uri="{FF2B5EF4-FFF2-40B4-BE49-F238E27FC236}">
                <a16:creationId xmlns:a16="http://schemas.microsoft.com/office/drawing/2014/main" id="{83B1D95D-B3D2-4E3B-9C62-40270BFD2053}"/>
              </a:ext>
            </a:extLst>
          </p:cNvPr>
          <p:cNvCxnSpPr>
            <a:cxnSpLocks/>
          </p:cNvCxnSpPr>
          <p:nvPr/>
        </p:nvCxnSpPr>
        <p:spPr>
          <a:xfrm>
            <a:off x="7985302" y="1579418"/>
            <a:ext cx="93009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29286" y="6114350"/>
            <a:ext cx="327202" cy="365125"/>
          </a:xfrm>
        </p:spPr>
        <p:txBody>
          <a:bodyPr/>
          <a:lstStyle/>
          <a:p>
            <a:pPr>
              <a:defRPr/>
            </a:pPr>
            <a:fld id="{5BF10DF3-A0B3-4976-BBB5-73F6627A47FF}" type="slidenum">
              <a:rPr lang="en-US" smtClean="0"/>
              <a:pPr>
                <a:defRPr/>
              </a:pPr>
              <a:t>2</a:t>
            </a:fld>
            <a:endParaRPr lang="en-US" dirty="0"/>
          </a:p>
        </p:txBody>
      </p:sp>
    </p:spTree>
    <p:extLst>
      <p:ext uri="{BB962C8B-B14F-4D97-AF65-F5344CB8AC3E}">
        <p14:creationId xmlns:p14="http://schemas.microsoft.com/office/powerpoint/2010/main" val="2586607740"/>
      </p:ext>
    </p:extLst>
  </p:cSld>
  <p:clrMapOvr>
    <a:masterClrMapping/>
  </p:clrMapOvr>
  <mc:AlternateContent xmlns:mc="http://schemas.openxmlformats.org/markup-compatibility/2006" xmlns:p14="http://schemas.microsoft.com/office/powerpoint/2010/main">
    <mc:Choice Requires="p14">
      <p:transition spd="slow" p14:dur="2000" advTm="23459"/>
    </mc:Choice>
    <mc:Fallback xmlns="">
      <p:transition spd="slow" advTm="234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74" t="10000" r="1377" b="8889"/>
          <a:stretch/>
        </p:blipFill>
        <p:spPr>
          <a:xfrm>
            <a:off x="3581400" y="304800"/>
            <a:ext cx="5299364" cy="5809660"/>
          </a:xfrm>
          <a:prstGeom prst="rect">
            <a:avLst/>
          </a:prstGeom>
        </p:spPr>
      </p:pic>
      <p:sp>
        <p:nvSpPr>
          <p:cNvPr id="6" name="Content Placeholder 2"/>
          <p:cNvSpPr txBox="1">
            <a:spLocks/>
          </p:cNvSpPr>
          <p:nvPr/>
        </p:nvSpPr>
        <p:spPr>
          <a:xfrm>
            <a:off x="484907" y="1295400"/>
            <a:ext cx="3516457" cy="56778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800" b="1" dirty="0">
              <a:solidFill>
                <a:srgbClr val="FF0000"/>
              </a:solidFill>
              <a:latin typeface="Myriad Pro" panose="020B0503030403020204"/>
            </a:endParaRPr>
          </a:p>
          <a:p>
            <a:pPr marL="0" indent="0">
              <a:buNone/>
            </a:pPr>
            <a:r>
              <a:rPr lang="en-US" sz="2400" dirty="0"/>
              <a:t>Met with more than </a:t>
            </a:r>
            <a:r>
              <a:rPr lang="en-US" sz="4800" b="1" dirty="0">
                <a:solidFill>
                  <a:srgbClr val="FF0000"/>
                </a:solidFill>
              </a:rPr>
              <a:t>25,000 </a:t>
            </a:r>
            <a:r>
              <a:rPr lang="en-US" sz="2400" dirty="0"/>
              <a:t>people</a:t>
            </a:r>
            <a:r>
              <a:rPr lang="en-US" sz="4800" dirty="0"/>
              <a:t> </a:t>
            </a:r>
            <a:br>
              <a:rPr lang="en-US" sz="2400" dirty="0"/>
            </a:br>
            <a:r>
              <a:rPr lang="en-US" sz="2400" dirty="0"/>
              <a:t>to hear wildfire and insurance concerns  through</a:t>
            </a:r>
          </a:p>
          <a:p>
            <a:pPr marL="0" indent="0">
              <a:buNone/>
            </a:pPr>
            <a:r>
              <a:rPr lang="en-US" sz="4800" b="1" dirty="0">
                <a:solidFill>
                  <a:srgbClr val="FF0000"/>
                </a:solidFill>
              </a:rPr>
              <a:t>60 virtual events </a:t>
            </a:r>
            <a:r>
              <a:rPr lang="en-US" sz="2400" dirty="0"/>
              <a:t>in</a:t>
            </a:r>
            <a:r>
              <a:rPr lang="en-US" sz="4800" b="1" dirty="0">
                <a:solidFill>
                  <a:srgbClr val="FF0000"/>
                </a:solidFill>
              </a:rPr>
              <a:t> </a:t>
            </a:r>
          </a:p>
          <a:p>
            <a:pPr marL="0" indent="0">
              <a:buNone/>
            </a:pPr>
            <a:r>
              <a:rPr lang="en-US" sz="4800" b="1" dirty="0">
                <a:solidFill>
                  <a:srgbClr val="FF0000"/>
                </a:solidFill>
              </a:rPr>
              <a:t>40 counties </a:t>
            </a:r>
          </a:p>
          <a:p>
            <a:pPr marL="0" indent="0">
              <a:buNone/>
            </a:pPr>
            <a:r>
              <a:rPr lang="en-US" sz="2400" dirty="0"/>
              <a:t>Since 2019</a:t>
            </a:r>
          </a:p>
        </p:txBody>
      </p:sp>
      <p:sp>
        <p:nvSpPr>
          <p:cNvPr id="3" name="Rectangle 2"/>
          <p:cNvSpPr/>
          <p:nvPr/>
        </p:nvSpPr>
        <p:spPr>
          <a:xfrm>
            <a:off x="3657600" y="4572000"/>
            <a:ext cx="1752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198998-D096-4556-9DBA-8640CD6562D9}"/>
              </a:ext>
            </a:extLst>
          </p:cNvPr>
          <p:cNvPicPr>
            <a:picLocks noChangeAspect="1"/>
          </p:cNvPicPr>
          <p:nvPr/>
        </p:nvPicPr>
        <p:blipFill>
          <a:blip r:embed="rId3"/>
          <a:stretch>
            <a:fillRect/>
          </a:stretch>
        </p:blipFill>
        <p:spPr>
          <a:xfrm>
            <a:off x="0" y="6479476"/>
            <a:ext cx="9156986" cy="493819"/>
          </a:xfrm>
          <a:prstGeom prst="rect">
            <a:avLst/>
          </a:prstGeom>
        </p:spPr>
      </p:pic>
      <p:sp>
        <p:nvSpPr>
          <p:cNvPr id="8" name="Snip and Round Single Corner Rectangle 2">
            <a:extLst>
              <a:ext uri="{FF2B5EF4-FFF2-40B4-BE49-F238E27FC236}">
                <a16:creationId xmlns:a16="http://schemas.microsoft.com/office/drawing/2014/main" id="{92727249-561B-4471-81A2-9A7CFF1EB685}"/>
              </a:ext>
            </a:extLst>
          </p:cNvPr>
          <p:cNvSpPr/>
          <p:nvPr/>
        </p:nvSpPr>
        <p:spPr>
          <a:xfrm>
            <a:off x="990600" y="115668"/>
            <a:ext cx="7239000" cy="627871"/>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0960B68E-DC27-465B-91D6-DC106AE64CDF}"/>
              </a:ext>
            </a:extLst>
          </p:cNvPr>
          <p:cNvSpPr txBox="1"/>
          <p:nvPr/>
        </p:nvSpPr>
        <p:spPr>
          <a:xfrm>
            <a:off x="1143000" y="106437"/>
            <a:ext cx="6934200"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What CDI Has Done</a:t>
            </a:r>
          </a:p>
        </p:txBody>
      </p:sp>
      <p:sp>
        <p:nvSpPr>
          <p:cNvPr id="4" name="Slide Number Placeholder 3"/>
          <p:cNvSpPr>
            <a:spLocks noGrp="1"/>
          </p:cNvSpPr>
          <p:nvPr>
            <p:ph type="sldNum" sz="quarter" idx="12"/>
          </p:nvPr>
        </p:nvSpPr>
        <p:spPr/>
        <p:txBody>
          <a:bodyPr/>
          <a:lstStyle/>
          <a:p>
            <a:pPr>
              <a:defRPr/>
            </a:pPr>
            <a:fld id="{293372E6-62BD-493C-82D5-2B6FB8293255}" type="slidenum">
              <a:rPr lang="en-US" smtClean="0"/>
              <a:pPr>
                <a:defRPr/>
              </a:pPr>
              <a:t>3</a:t>
            </a:fld>
            <a:endParaRPr lang="en-US" dirty="0"/>
          </a:p>
        </p:txBody>
      </p:sp>
    </p:spTree>
    <p:extLst>
      <p:ext uri="{BB962C8B-B14F-4D97-AF65-F5344CB8AC3E}">
        <p14:creationId xmlns:p14="http://schemas.microsoft.com/office/powerpoint/2010/main" val="1030817805"/>
      </p:ext>
    </p:extLst>
  </p:cSld>
  <p:clrMapOvr>
    <a:masterClrMapping/>
  </p:clrMapOvr>
  <p:transition spd="med">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5625"/>
            <a:ext cx="3486150" cy="4270375"/>
          </a:xfrm>
        </p:spPr>
        <p:txBody>
          <a:bodyPr>
            <a:normAutofit/>
          </a:bodyPr>
          <a:lstStyle/>
          <a:p>
            <a:pPr marL="0" indent="0" fontAlgn="auto">
              <a:spcAft>
                <a:spcPts val="0"/>
              </a:spcAft>
              <a:buNone/>
            </a:pPr>
            <a:endParaRPr lang="en-US" sz="3200" dirty="0">
              <a:solidFill>
                <a:srgbClr val="0066CC"/>
              </a:solidFill>
            </a:endParaRPr>
          </a:p>
          <a:p>
            <a:pPr fontAlgn="auto">
              <a:spcAft>
                <a:spcPts val="0"/>
              </a:spcAft>
            </a:pPr>
            <a:endParaRPr lang="en-US" sz="3200" dirty="0">
              <a:solidFill>
                <a:srgbClr val="0066CC"/>
              </a:solidFill>
            </a:endParaRPr>
          </a:p>
          <a:p>
            <a:pPr marL="0" indent="0" fontAlgn="auto">
              <a:spcAft>
                <a:spcPts val="0"/>
              </a:spcAft>
              <a:buNone/>
            </a:pPr>
            <a:endParaRPr lang="en-US" sz="900" dirty="0">
              <a:solidFill>
                <a:srgbClr val="0070C0"/>
              </a:solidFill>
            </a:endParaRPr>
          </a:p>
          <a:p>
            <a:pPr marL="0" indent="0">
              <a:buNone/>
            </a:pPr>
            <a:endParaRPr lang="en-US" sz="3200" dirty="0"/>
          </a:p>
        </p:txBody>
      </p:sp>
      <p:pic>
        <p:nvPicPr>
          <p:cNvPr id="4" name="Content Placeholder 4">
            <a:extLst>
              <a:ext uri="{FF2B5EF4-FFF2-40B4-BE49-F238E27FC236}">
                <a16:creationId xmlns:a16="http://schemas.microsoft.com/office/drawing/2014/main" id="{92E7813F-6DD8-4157-87BB-9F6F0AC34D16}"/>
              </a:ext>
            </a:extLst>
          </p:cNvPr>
          <p:cNvPicPr>
            <a:picLocks noChangeAspect="1"/>
          </p:cNvPicPr>
          <p:nvPr/>
        </p:nvPicPr>
        <p:blipFill>
          <a:blip r:embed="rId3"/>
          <a:stretch>
            <a:fillRect/>
          </a:stretch>
        </p:blipFill>
        <p:spPr>
          <a:xfrm>
            <a:off x="8458200" y="68954"/>
            <a:ext cx="662264" cy="687736"/>
          </a:xfrm>
          <a:prstGeom prst="rect">
            <a:avLst/>
          </a:prstGeom>
        </p:spPr>
      </p:pic>
      <p:pic>
        <p:nvPicPr>
          <p:cNvPr id="5" name="Picture 4"/>
          <p:cNvPicPr>
            <a:picLocks noChangeAspect="1"/>
          </p:cNvPicPr>
          <p:nvPr/>
        </p:nvPicPr>
        <p:blipFill>
          <a:blip r:embed="rId4"/>
          <a:stretch>
            <a:fillRect/>
          </a:stretch>
        </p:blipFill>
        <p:spPr>
          <a:xfrm>
            <a:off x="0" y="6479476"/>
            <a:ext cx="9156986" cy="493819"/>
          </a:xfrm>
          <a:prstGeom prst="rect">
            <a:avLst/>
          </a:prstGeom>
        </p:spPr>
      </p:pic>
      <p:sp>
        <p:nvSpPr>
          <p:cNvPr id="7" name="Snip and Round Single Corner Rectangle 6"/>
          <p:cNvSpPr/>
          <p:nvPr/>
        </p:nvSpPr>
        <p:spPr>
          <a:xfrm>
            <a:off x="269391" y="484998"/>
            <a:ext cx="8072898" cy="84589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ctr">
              <a:lnSpc>
                <a:spcPct val="70000"/>
              </a:lnSpc>
              <a:defRPr/>
            </a:pPr>
            <a:r>
              <a:rPr lang="en-US" sz="3600" dirty="0">
                <a:solidFill>
                  <a:schemeClr val="bg1"/>
                </a:solidFill>
                <a:latin typeface="Arial" panose="020B0604020202020204" pitchFamily="34" charset="0"/>
                <a:cs typeface="Arial" panose="020B0604020202020204" pitchFamily="34" charset="0"/>
              </a:rPr>
              <a:t>Progress Report</a:t>
            </a:r>
          </a:p>
        </p:txBody>
      </p:sp>
      <p:pic>
        <p:nvPicPr>
          <p:cNvPr id="6" name="Picture 5" descr="Seneca High School - 2021-2022 Snapshot Calendar">
            <a:extLst>
              <a:ext uri="{FF2B5EF4-FFF2-40B4-BE49-F238E27FC236}">
                <a16:creationId xmlns:a16="http://schemas.microsoft.com/office/drawing/2014/main" id="{8B693B24-7491-45A9-94E2-BC39A05E5AF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
            <a:ext cx="2286000" cy="1520825"/>
          </a:xfrm>
          <a:prstGeom prst="rect">
            <a:avLst/>
          </a:prstGeom>
          <a:noFill/>
          <a:ln>
            <a:noFill/>
          </a:ln>
        </p:spPr>
      </p:pic>
      <p:sp>
        <p:nvSpPr>
          <p:cNvPr id="8" name="Slide Number Placeholder 7"/>
          <p:cNvSpPr>
            <a:spLocks noGrp="1"/>
          </p:cNvSpPr>
          <p:nvPr>
            <p:ph type="sldNum" sz="quarter" idx="12"/>
          </p:nvPr>
        </p:nvSpPr>
        <p:spPr>
          <a:xfrm>
            <a:off x="-1788009" y="6096000"/>
            <a:ext cx="2057400" cy="365125"/>
          </a:xfrm>
        </p:spPr>
        <p:txBody>
          <a:bodyPr/>
          <a:lstStyle/>
          <a:p>
            <a:pPr>
              <a:defRPr/>
            </a:pPr>
            <a:fld id="{5BF10DF3-A0B3-4976-BBB5-73F6627A47FF}" type="slidenum">
              <a:rPr lang="en-US" smtClean="0"/>
              <a:pPr>
                <a:defRPr/>
              </a:pPr>
              <a:t>4</a:t>
            </a:fld>
            <a:endParaRPr lang="en-US" dirty="0"/>
          </a:p>
        </p:txBody>
      </p:sp>
      <p:sp>
        <p:nvSpPr>
          <p:cNvPr id="2" name="Rectangle 1"/>
          <p:cNvSpPr/>
          <p:nvPr/>
        </p:nvSpPr>
        <p:spPr>
          <a:xfrm>
            <a:off x="685800" y="1752600"/>
            <a:ext cx="7772400" cy="5858912"/>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Removed barriers to allow wildfire survivors to receive critical insurance benefits </a:t>
            </a:r>
          </a:p>
          <a:p>
            <a:pPr marR="0" lvl="0">
              <a:spcBef>
                <a:spcPts val="0"/>
              </a:spcBef>
              <a:spcAft>
                <a:spcPts val="0"/>
              </a:spcAft>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1257300" lvl="2" indent="-342900">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Coverage for evacuation expenses</a:t>
            </a:r>
          </a:p>
          <a:p>
            <a:pPr marL="1257300" lvl="2" indent="-342900">
              <a:spcBef>
                <a:spcPts val="0"/>
              </a:spcBef>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Extensions to additional living expenses </a:t>
            </a:r>
          </a:p>
          <a:p>
            <a:pPr marL="1257300" lvl="2" indent="-342900">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Created disclosures and coverage to meet upgraded building codes</a:t>
            </a:r>
          </a:p>
          <a:p>
            <a:pPr>
              <a:spcBef>
                <a:spcPts val="0"/>
              </a:spcBef>
              <a:spcAft>
                <a:spcPts val="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0"/>
              </a:spcBef>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One year moratorium from non-renewals (More than 4 million policyholders protected) </a:t>
            </a:r>
          </a:p>
          <a:p>
            <a:pPr marL="342900" indent="-342900">
              <a:spcBef>
                <a:spcPts val="0"/>
              </a:spcBef>
              <a:spcAft>
                <a:spcPts val="0"/>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Increased non-renewal notice from 45 to 75 days </a:t>
            </a:r>
          </a:p>
          <a:p>
            <a:pPr>
              <a:spcBef>
                <a:spcPts val="0"/>
              </a:spcBef>
              <a:spcAft>
                <a:spcPts val="0"/>
              </a:spcAft>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0"/>
              </a:spcBef>
              <a:spcAft>
                <a:spcPts val="0"/>
              </a:spcAft>
              <a:buFont typeface="Arial" panose="020B0604020202020204" pitchFamily="34" charset="0"/>
              <a:buChar char="•"/>
            </a:pPr>
            <a:endParaRPr lang="en-US" sz="2400" dirty="0">
              <a:solidFill>
                <a:schemeClr val="accent1">
                  <a:lumMod val="75000"/>
                </a:schemeClr>
              </a:solidFill>
              <a:latin typeface="Arial" panose="020B0604020202020204" pitchFamily="34" charset="0"/>
              <a:cs typeface="Arial" panose="020B0604020202020204" pitchFamily="34" charset="0"/>
            </a:endParaRPr>
          </a:p>
          <a:p>
            <a:pPr marR="0" lvl="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100" dirty="0">
                <a:latin typeface="Arial" panose="020B060402020202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9171243"/>
      </p:ext>
    </p:extLst>
  </p:cSld>
  <p:clrMapOvr>
    <a:masterClrMapping/>
  </p:clrMapOvr>
  <p:transition spd="med">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and Round Single Corner Rectangle 2">
            <a:extLst>
              <a:ext uri="{FF2B5EF4-FFF2-40B4-BE49-F238E27FC236}">
                <a16:creationId xmlns:a16="http://schemas.microsoft.com/office/drawing/2014/main" id="{700E1272-5CC3-44B0-9D3B-62AAAD9F307F}"/>
              </a:ext>
            </a:extLst>
          </p:cNvPr>
          <p:cNvSpPr/>
          <p:nvPr/>
        </p:nvSpPr>
        <p:spPr>
          <a:xfrm>
            <a:off x="488354" y="196932"/>
            <a:ext cx="8066099" cy="101138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Black" panose="020B0A04020102020204" pitchFamily="34" charset="0"/>
            </a:endParaRPr>
          </a:p>
        </p:txBody>
      </p:sp>
      <p:sp>
        <p:nvSpPr>
          <p:cNvPr id="3" name="Rectangle 2"/>
          <p:cNvSpPr/>
          <p:nvPr/>
        </p:nvSpPr>
        <p:spPr>
          <a:xfrm>
            <a:off x="304800" y="1208314"/>
            <a:ext cx="8153400" cy="538609"/>
          </a:xfrm>
          <a:prstGeom prst="rect">
            <a:avLst/>
          </a:prstGeom>
        </p:spPr>
        <p:txBody>
          <a:bodyPr wrap="square">
            <a:spAutoFit/>
          </a:bodyPr>
          <a:lstStyle/>
          <a:p>
            <a:pPr algn="ctr" fontAlgn="auto">
              <a:spcAft>
                <a:spcPts val="0"/>
              </a:spcAft>
            </a:pPr>
            <a:endParaRPr lang="en-US" sz="100" b="1" dirty="0">
              <a:latin typeface="+mn-lt"/>
            </a:endParaRPr>
          </a:p>
          <a:p>
            <a:pPr lvl="1" algn="ctr" fontAlgn="auto">
              <a:spcAft>
                <a:spcPts val="0"/>
              </a:spcAft>
            </a:pPr>
            <a:endParaRPr lang="en-US" sz="2800" dirty="0">
              <a:latin typeface="+mn-lt"/>
            </a:endParaRPr>
          </a:p>
        </p:txBody>
      </p:sp>
      <p:sp>
        <p:nvSpPr>
          <p:cNvPr id="5" name="Title 1"/>
          <p:cNvSpPr txBox="1">
            <a:spLocks/>
          </p:cNvSpPr>
          <p:nvPr/>
        </p:nvSpPr>
        <p:spPr>
          <a:xfrm>
            <a:off x="381000" y="326571"/>
            <a:ext cx="8686800" cy="868680"/>
          </a:xfrm>
          <a:prstGeom prst="rect">
            <a:avLst/>
          </a:prstGeom>
          <a:noFill/>
          <a:ln>
            <a:noFill/>
          </a:ln>
        </p:spPr>
        <p:txBody>
          <a:bodyPr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3200" b="1" dirty="0">
                <a:solidFill>
                  <a:schemeClr val="bg1"/>
                </a:solidFill>
                <a:latin typeface="Arial" panose="020B0604020202020204" pitchFamily="34" charset="0"/>
                <a:cs typeface="Arial" panose="020B0604020202020204" pitchFamily="34" charset="0"/>
              </a:rPr>
              <a:t>Improving the FAIR Plan </a:t>
            </a:r>
          </a:p>
        </p:txBody>
      </p:sp>
      <p:pic>
        <p:nvPicPr>
          <p:cNvPr id="6" name="Picture 5">
            <a:extLst>
              <a:ext uri="{FF2B5EF4-FFF2-40B4-BE49-F238E27FC236}">
                <a16:creationId xmlns:a16="http://schemas.microsoft.com/office/drawing/2014/main" id="{D13C5627-3CF9-4614-805B-B5F5F42328BC}"/>
              </a:ext>
            </a:extLst>
          </p:cNvPr>
          <p:cNvPicPr>
            <a:picLocks noChangeAspect="1"/>
          </p:cNvPicPr>
          <p:nvPr/>
        </p:nvPicPr>
        <p:blipFill>
          <a:blip r:embed="rId2"/>
          <a:stretch>
            <a:fillRect/>
          </a:stretch>
        </p:blipFill>
        <p:spPr>
          <a:xfrm>
            <a:off x="0" y="6479476"/>
            <a:ext cx="9156986" cy="493819"/>
          </a:xfrm>
          <a:prstGeom prst="rect">
            <a:avLst/>
          </a:prstGeom>
        </p:spPr>
      </p:pic>
      <p:graphicFrame>
        <p:nvGraphicFramePr>
          <p:cNvPr id="9" name="Chart 8"/>
          <p:cNvGraphicFramePr/>
          <p:nvPr>
            <p:extLst>
              <p:ext uri="{D42A27DB-BD31-4B8C-83A1-F6EECF244321}">
                <p14:modId xmlns:p14="http://schemas.microsoft.com/office/powerpoint/2010/main" val="4248783224"/>
              </p:ext>
            </p:extLst>
          </p:nvPr>
        </p:nvGraphicFramePr>
        <p:xfrm>
          <a:off x="1219200" y="1905000"/>
          <a:ext cx="6248400" cy="44287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293372E6-62BD-493C-82D5-2B6FB8293255}" type="slidenum">
              <a:rPr lang="en-US" smtClean="0"/>
              <a:pPr>
                <a:defRPr/>
              </a:pPr>
              <a:t>5</a:t>
            </a:fld>
            <a:endParaRPr lang="en-US" dirty="0"/>
          </a:p>
        </p:txBody>
      </p:sp>
    </p:spTree>
    <p:extLst>
      <p:ext uri="{BB962C8B-B14F-4D97-AF65-F5344CB8AC3E}">
        <p14:creationId xmlns:p14="http://schemas.microsoft.com/office/powerpoint/2010/main" val="2861137869"/>
      </p:ext>
    </p:extLst>
  </p:cSld>
  <p:clrMapOvr>
    <a:masterClrMapping/>
  </p:clrMapOvr>
  <p:transition spd="med">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891" y="278683"/>
            <a:ext cx="8742218" cy="4043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623"/>
          <a:stretch/>
        </p:blipFill>
        <p:spPr>
          <a:xfrm>
            <a:off x="348154" y="773457"/>
            <a:ext cx="8281433" cy="872010"/>
          </a:xfrm>
          <a:prstGeom prst="rect">
            <a:avLst/>
          </a:prstGeom>
        </p:spPr>
      </p:pic>
      <p:sp>
        <p:nvSpPr>
          <p:cNvPr id="2" name="TextBox 1"/>
          <p:cNvSpPr txBox="1"/>
          <p:nvPr/>
        </p:nvSpPr>
        <p:spPr>
          <a:xfrm>
            <a:off x="462045" y="1643924"/>
            <a:ext cx="813261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Launched in January 2022, Safer from Wildfires is an interagency partnership between Insurance Commissioner Ricardo Lara and the state’s emergency response and readiness agencies to protect lives, homes, and businesses by reducing wildfire risk.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54" y="4644562"/>
            <a:ext cx="1160744" cy="150248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093" y="4906591"/>
            <a:ext cx="2428812" cy="81353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182" y="5395805"/>
            <a:ext cx="2693405" cy="64864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6361" y="4647977"/>
            <a:ext cx="2573049" cy="609195"/>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59" y="4604376"/>
            <a:ext cx="1417964" cy="1417964"/>
          </a:xfrm>
          <a:prstGeom prst="rect">
            <a:avLst/>
          </a:prstGeom>
        </p:spPr>
      </p:pic>
    </p:spTree>
    <p:extLst>
      <p:ext uri="{BB962C8B-B14F-4D97-AF65-F5344CB8AC3E}">
        <p14:creationId xmlns:p14="http://schemas.microsoft.com/office/powerpoint/2010/main" val="2996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ferbox1">
            <a:extLst>
              <a:ext uri="{FF2B5EF4-FFF2-40B4-BE49-F238E27FC236}">
                <a16:creationId xmlns:a16="http://schemas.microsoft.com/office/drawing/2014/main" id="{CBAB92B6-E621-4EC9-B89E-49EDBC1805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345" y="1036637"/>
            <a:ext cx="4226455"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b="8861"/>
          <a:stretch/>
        </p:blipFill>
        <p:spPr>
          <a:xfrm>
            <a:off x="1480284" y="313306"/>
            <a:ext cx="6238875" cy="685800"/>
          </a:xfrm>
          <a:prstGeom prst="rect">
            <a:avLst/>
          </a:prstGeom>
        </p:spPr>
      </p:pic>
      <p:pic>
        <p:nvPicPr>
          <p:cNvPr id="4" name="Picture 3"/>
          <p:cNvPicPr>
            <a:picLocks noChangeAspect="1"/>
          </p:cNvPicPr>
          <p:nvPr/>
        </p:nvPicPr>
        <p:blipFill>
          <a:blip r:embed="rId4"/>
          <a:stretch>
            <a:fillRect/>
          </a:stretch>
        </p:blipFill>
        <p:spPr>
          <a:xfrm>
            <a:off x="6628547" y="4649934"/>
            <a:ext cx="2181225" cy="1504022"/>
          </a:xfrm>
          <a:prstGeom prst="rect">
            <a:avLst/>
          </a:prstGeom>
        </p:spPr>
      </p:pic>
      <p:sp>
        <p:nvSpPr>
          <p:cNvPr id="5" name="Slide Number Placeholder 4"/>
          <p:cNvSpPr>
            <a:spLocks noGrp="1"/>
          </p:cNvSpPr>
          <p:nvPr>
            <p:ph type="sldNum" sz="quarter" idx="12"/>
          </p:nvPr>
        </p:nvSpPr>
        <p:spPr/>
        <p:txBody>
          <a:bodyPr/>
          <a:lstStyle/>
          <a:p>
            <a:pPr>
              <a:defRPr/>
            </a:pPr>
            <a:fld id="{293372E6-62BD-493C-82D5-2B6FB8293255}" type="slidenum">
              <a:rPr lang="en-US" smtClean="0"/>
              <a:pPr>
                <a:defRPr/>
              </a:pPr>
              <a:t>7</a:t>
            </a:fld>
            <a:endParaRPr lang="en-US" dirty="0"/>
          </a:p>
        </p:txBody>
      </p:sp>
    </p:spTree>
    <p:extLst>
      <p:ext uri="{BB962C8B-B14F-4D97-AF65-F5344CB8AC3E}">
        <p14:creationId xmlns:p14="http://schemas.microsoft.com/office/powerpoint/2010/main" val="3860526734"/>
      </p:ext>
    </p:extLst>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ferbox2">
            <a:extLst>
              <a:ext uri="{FF2B5EF4-FFF2-40B4-BE49-F238E27FC236}">
                <a16:creationId xmlns:a16="http://schemas.microsoft.com/office/drawing/2014/main" id="{F6C382D5-012B-4960-9C69-D6E09CCE74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35" y="1052195"/>
            <a:ext cx="4210465" cy="5330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8861"/>
          <a:stretch/>
        </p:blipFill>
        <p:spPr>
          <a:xfrm>
            <a:off x="1480284" y="313306"/>
            <a:ext cx="6238875" cy="685800"/>
          </a:xfrm>
          <a:prstGeom prst="rect">
            <a:avLst/>
          </a:prstGeom>
        </p:spPr>
      </p:pic>
      <p:pic>
        <p:nvPicPr>
          <p:cNvPr id="5" name="Picture 4"/>
          <p:cNvPicPr>
            <a:picLocks noChangeAspect="1"/>
          </p:cNvPicPr>
          <p:nvPr/>
        </p:nvPicPr>
        <p:blipFill>
          <a:blip r:embed="rId4"/>
          <a:stretch>
            <a:fillRect/>
          </a:stretch>
        </p:blipFill>
        <p:spPr>
          <a:xfrm>
            <a:off x="6628547" y="4649934"/>
            <a:ext cx="2181225" cy="1504022"/>
          </a:xfrm>
          <a:prstGeom prst="rect">
            <a:avLst/>
          </a:prstGeom>
        </p:spPr>
      </p:pic>
      <p:pic>
        <p:nvPicPr>
          <p:cNvPr id="6" name="Picture 5">
            <a:extLst>
              <a:ext uri="{FF2B5EF4-FFF2-40B4-BE49-F238E27FC236}">
                <a16:creationId xmlns:a16="http://schemas.microsoft.com/office/drawing/2014/main" id="{05CD58E8-DC9C-4DC9-8898-0E0C5876CF36}"/>
              </a:ext>
            </a:extLst>
          </p:cNvPr>
          <p:cNvPicPr>
            <a:picLocks noChangeAspect="1"/>
          </p:cNvPicPr>
          <p:nvPr/>
        </p:nvPicPr>
        <p:blipFill>
          <a:blip r:embed="rId5"/>
          <a:stretch>
            <a:fillRect/>
          </a:stretch>
        </p:blipFill>
        <p:spPr>
          <a:xfrm>
            <a:off x="0" y="6479476"/>
            <a:ext cx="9156986" cy="493819"/>
          </a:xfrm>
          <a:prstGeom prst="rect">
            <a:avLst/>
          </a:prstGeom>
        </p:spPr>
      </p:pic>
      <p:sp>
        <p:nvSpPr>
          <p:cNvPr id="3" name="Slide Number Placeholder 2"/>
          <p:cNvSpPr>
            <a:spLocks noGrp="1"/>
          </p:cNvSpPr>
          <p:nvPr>
            <p:ph type="sldNum" sz="quarter" idx="12"/>
          </p:nvPr>
        </p:nvSpPr>
        <p:spPr/>
        <p:txBody>
          <a:bodyPr/>
          <a:lstStyle/>
          <a:p>
            <a:pPr>
              <a:defRPr/>
            </a:pPr>
            <a:fld id="{293372E6-62BD-493C-82D5-2B6FB8293255}" type="slidenum">
              <a:rPr lang="en-US" smtClean="0"/>
              <a:pPr>
                <a:defRPr/>
              </a:pPr>
              <a:t>8</a:t>
            </a:fld>
            <a:endParaRPr lang="en-US" dirty="0"/>
          </a:p>
        </p:txBody>
      </p:sp>
    </p:spTree>
    <p:extLst>
      <p:ext uri="{BB962C8B-B14F-4D97-AF65-F5344CB8AC3E}">
        <p14:creationId xmlns:p14="http://schemas.microsoft.com/office/powerpoint/2010/main" val="1347840026"/>
      </p:ext>
    </p:extLst>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ferbox3">
            <a:extLst>
              <a:ext uri="{FF2B5EF4-FFF2-40B4-BE49-F238E27FC236}">
                <a16:creationId xmlns:a16="http://schemas.microsoft.com/office/drawing/2014/main" id="{7BBC5900-8E93-4532-9852-5832144687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558" y="1074942"/>
            <a:ext cx="4231442" cy="5330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8861"/>
          <a:stretch/>
        </p:blipFill>
        <p:spPr>
          <a:xfrm>
            <a:off x="1480284" y="313306"/>
            <a:ext cx="6238875" cy="685800"/>
          </a:xfrm>
          <a:prstGeom prst="rect">
            <a:avLst/>
          </a:prstGeom>
        </p:spPr>
      </p:pic>
      <p:pic>
        <p:nvPicPr>
          <p:cNvPr id="5" name="Picture 4"/>
          <p:cNvPicPr>
            <a:picLocks noChangeAspect="1"/>
          </p:cNvPicPr>
          <p:nvPr/>
        </p:nvPicPr>
        <p:blipFill>
          <a:blip r:embed="rId4"/>
          <a:stretch>
            <a:fillRect/>
          </a:stretch>
        </p:blipFill>
        <p:spPr>
          <a:xfrm>
            <a:off x="6628547" y="4649934"/>
            <a:ext cx="2181225" cy="1504022"/>
          </a:xfrm>
          <a:prstGeom prst="rect">
            <a:avLst/>
          </a:prstGeom>
        </p:spPr>
      </p:pic>
      <p:pic>
        <p:nvPicPr>
          <p:cNvPr id="6" name="Picture 5">
            <a:extLst>
              <a:ext uri="{FF2B5EF4-FFF2-40B4-BE49-F238E27FC236}">
                <a16:creationId xmlns:a16="http://schemas.microsoft.com/office/drawing/2014/main" id="{D3497928-6777-4470-8AAD-1074C10D8916}"/>
              </a:ext>
            </a:extLst>
          </p:cNvPr>
          <p:cNvPicPr>
            <a:picLocks noChangeAspect="1"/>
          </p:cNvPicPr>
          <p:nvPr/>
        </p:nvPicPr>
        <p:blipFill>
          <a:blip r:embed="rId5"/>
          <a:stretch>
            <a:fillRect/>
          </a:stretch>
        </p:blipFill>
        <p:spPr>
          <a:xfrm>
            <a:off x="0" y="6479476"/>
            <a:ext cx="9156986" cy="493819"/>
          </a:xfrm>
          <a:prstGeom prst="rect">
            <a:avLst/>
          </a:prstGeom>
        </p:spPr>
      </p:pic>
      <p:sp>
        <p:nvSpPr>
          <p:cNvPr id="3" name="Slide Number Placeholder 2"/>
          <p:cNvSpPr>
            <a:spLocks noGrp="1"/>
          </p:cNvSpPr>
          <p:nvPr>
            <p:ph type="sldNum" sz="quarter" idx="12"/>
          </p:nvPr>
        </p:nvSpPr>
        <p:spPr/>
        <p:txBody>
          <a:bodyPr/>
          <a:lstStyle/>
          <a:p>
            <a:pPr>
              <a:defRPr/>
            </a:pPr>
            <a:fld id="{293372E6-62BD-493C-82D5-2B6FB8293255}" type="slidenum">
              <a:rPr lang="en-US" smtClean="0"/>
              <a:pPr>
                <a:defRPr/>
              </a:pPr>
              <a:t>9</a:t>
            </a:fld>
            <a:endParaRPr lang="en-US" dirty="0"/>
          </a:p>
        </p:txBody>
      </p:sp>
    </p:spTree>
    <p:extLst>
      <p:ext uri="{BB962C8B-B14F-4D97-AF65-F5344CB8AC3E}">
        <p14:creationId xmlns:p14="http://schemas.microsoft.com/office/powerpoint/2010/main" val="2878852892"/>
      </p:ext>
    </p:extLst>
  </p:cSld>
  <p:clrMapOvr>
    <a:masterClrMapping/>
  </p:clrMapOvr>
  <p:transition spd="med">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I - PPT template" id="{84E59F3A-8A11-4350-AAEB-B28DECC17ACC}" vid="{1AB3C7EF-E5F2-4750-B596-44EBD012BF6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56707</TotalTime>
  <Words>374</Words>
  <Application>Microsoft Office PowerPoint</Application>
  <PresentationFormat>On-screen Show (4:3)</PresentationFormat>
  <Paragraphs>84</Paragraphs>
  <Slides>13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Black</vt:lpstr>
      <vt:lpstr>Calibri</vt:lpstr>
      <vt:lpstr>Calibri Light</vt:lpstr>
      <vt:lpstr>Myriad Pro</vt:lpstr>
      <vt:lpstr>Times New Roman</vt:lpstr>
      <vt:lpstr>Wingdings</vt:lpstr>
      <vt:lpstr>Office Theme</vt:lpstr>
      <vt:lpstr>1_Office Theme</vt:lpstr>
      <vt:lpstr>CALIFORNIA DEPARTMENT OF INSURANCE</vt:lpstr>
      <vt:lpstr>ROLE OF INSURANCE COMMISSIONER RICARDO LARA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Manager>Peter.Meza@insurance.ca.gov</Manager>
  <Company>State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Department of Insurance  FY 2000-2001  Fiscal Briefing</dc:title>
  <dc:creator>Department of Insurance</dc:creator>
  <cp:lastModifiedBy>Danielle Espinosa</cp:lastModifiedBy>
  <cp:revision>2003</cp:revision>
  <cp:lastPrinted>2021-12-03T21:39:30Z</cp:lastPrinted>
  <dcterms:created xsi:type="dcterms:W3CDTF">2000-10-31T04:47:01Z</dcterms:created>
  <dcterms:modified xsi:type="dcterms:W3CDTF">2022-10-17T18:19:19Z</dcterms:modified>
</cp:coreProperties>
</file>