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73" r:id="rId5"/>
    <p:sldId id="429" r:id="rId6"/>
    <p:sldId id="497" r:id="rId7"/>
    <p:sldId id="496" r:id="rId8"/>
    <p:sldId id="477" r:id="rId9"/>
    <p:sldId id="498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97"/>
            <p14:sldId id="496"/>
            <p14:sldId id="477"/>
            <p14:sldId id="4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364" autoAdjust="0"/>
    <p:restoredTop sz="94818" autoAdjust="0"/>
  </p:normalViewPr>
  <p:slideViewPr>
    <p:cSldViewPr snapToGrid="0">
      <p:cViewPr varScale="1">
        <p:scale>
          <a:sx n="62" d="100"/>
          <a:sy n="62" d="100"/>
        </p:scale>
        <p:origin x="40" y="2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July 12,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AD4F3-239E-4B7D-84BF-DE1471605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57" y="5079566"/>
            <a:ext cx="3659814" cy="15566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391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15" y="5079566"/>
            <a:ext cx="1397748" cy="16613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5D7D8A81-2E48-95B6-78DB-A5DEA9CC4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3081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16.0%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38.9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237B4AD1-BAC4-8E40-F48A-39FBB32D0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89" y="240386"/>
            <a:ext cx="10703289" cy="479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F9DB120C-35C9-A31C-516D-94F541159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734" y="1350129"/>
            <a:ext cx="8007266" cy="370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732418" y="1641790"/>
            <a:ext cx="4716567" cy="1782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6/12 - 6/18: </a:t>
            </a:r>
            <a:r>
              <a:rPr lang="en-US" sz="3600" b="1" i="1" dirty="0">
                <a:solidFill>
                  <a:srgbClr val="FF0000"/>
                </a:solidFill>
              </a:rPr>
              <a:t>20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6/19 - 6/25: </a:t>
            </a:r>
            <a:r>
              <a:rPr lang="en-US" sz="3600" b="1" i="1" dirty="0">
                <a:solidFill>
                  <a:srgbClr val="FF0000"/>
                </a:solidFill>
              </a:rPr>
              <a:t>26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6/26 - 7/2: </a:t>
            </a:r>
            <a:r>
              <a:rPr lang="en-US" sz="3600" b="1" i="1" dirty="0">
                <a:solidFill>
                  <a:srgbClr val="FF0000"/>
                </a:solidFill>
              </a:rPr>
              <a:t>53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7/3 - 7/9: </a:t>
            </a:r>
            <a:r>
              <a:rPr lang="en-US" sz="3600" b="1" i="1" dirty="0">
                <a:solidFill>
                  <a:srgbClr val="FF0000"/>
                </a:solidFill>
              </a:rPr>
              <a:t>38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chemeClr val="accent2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9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No current COVID-19 related hospitalizations</a:t>
            </a:r>
          </a:p>
          <a:p>
            <a:r>
              <a:rPr lang="en-US" sz="2400" dirty="0"/>
              <a:t> recent brief hospitalizations in Mono County</a:t>
            </a:r>
          </a:p>
          <a:p>
            <a:r>
              <a:rPr lang="en-US" sz="2400" dirty="0"/>
              <a:t>Residents and visitors</a:t>
            </a:r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Omicron Variants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BA.4 and BA.5 are now the dominant strains accounting for over 50% of cases</a:t>
            </a:r>
          </a:p>
          <a:p>
            <a:r>
              <a:rPr lang="en-US" sz="2400" dirty="0"/>
              <a:t>BA.5 may have a growth advantage over BA.4</a:t>
            </a:r>
          </a:p>
          <a:p>
            <a:r>
              <a:rPr lang="en-US" sz="2400" dirty="0"/>
              <a:t>BA.2.75 impacting India currently</a:t>
            </a:r>
          </a:p>
        </p:txBody>
      </p:sp>
    </p:spTree>
    <p:extLst>
      <p:ext uri="{BB962C8B-B14F-4D97-AF65-F5344CB8AC3E}">
        <p14:creationId xmlns:p14="http://schemas.microsoft.com/office/powerpoint/2010/main" val="5469207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B3D62672F234DACF57AAEF929515C" ma:contentTypeVersion="10" ma:contentTypeDescription="Create a new document." ma:contentTypeScope="" ma:versionID="aba9c0e01e7e95f9acc7180a31096f2a">
  <xsd:schema xmlns:xsd="http://www.w3.org/2001/XMLSchema" xmlns:xs="http://www.w3.org/2001/XMLSchema" xmlns:p="http://schemas.microsoft.com/office/2006/metadata/properties" xmlns:ns2="0db104f0-686a-4e3f-89e8-098cf33bd8b9" xmlns:ns3="576daae3-fb86-4882-8815-4a2bd42d9825" targetNamespace="http://schemas.microsoft.com/office/2006/metadata/properties" ma:root="true" ma:fieldsID="59ee8e1668030873007a10b7feca9a27" ns2:_="" ns3:_="">
    <xsd:import namespace="0db104f0-686a-4e3f-89e8-098cf33bd8b9"/>
    <xsd:import namespace="576daae3-fb86-4882-8815-4a2bd42d98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104f0-686a-4e3f-89e8-098cf33bd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564444-4256-4d2b-9f9e-dfa6a9e95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daae3-fb86-4882-8815-4a2bd42d982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f001fb4-0ad3-4a00-9a2b-d871dcb8e92c}" ma:internalName="TaxCatchAll" ma:showField="CatchAllData" ma:web="576daae3-fb86-4882-8815-4a2bd42d9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b104f0-686a-4e3f-89e8-098cf33bd8b9">
      <Terms xmlns="http://schemas.microsoft.com/office/infopath/2007/PartnerControls"/>
    </lcf76f155ced4ddcb4097134ff3c332f>
    <TaxCatchAll xmlns="576daae3-fb86-4882-8815-4a2bd42d9825" xsi:nil="true"/>
  </documentManagement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CD7869-74F4-46BB-8419-E1A97DD6B240}"/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Wingdings 2</vt:lpstr>
      <vt:lpstr>DividendVTI</vt:lpstr>
      <vt:lpstr>Board of supervisors meeting   July 12, 2022</vt:lpstr>
      <vt:lpstr>Mono county metrics   Tested – 2,553 Negative – 2,347 pending - 125 Positive –  84 deaths - 1 positivity rate – 3.29%</vt:lpstr>
      <vt:lpstr>Recent mETrics</vt:lpstr>
      <vt:lpstr>Number of POSITIVE cases by week for the past month</vt:lpstr>
      <vt:lpstr>Hospital Status</vt:lpstr>
      <vt:lpstr>Omicron Variants of concern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2022-07-12T16:14:53Z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0x010100C5EB3D62672F234DACF57AAEF929515C</vt:lpwstr>
  </property>
</Properties>
</file>