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32"/>
  </p:notesMasterIdLst>
  <p:handoutMasterIdLst>
    <p:handoutMasterId r:id="rId33"/>
  </p:handoutMasterIdLst>
  <p:sldIdLst>
    <p:sldId id="256" r:id="rId5"/>
    <p:sldId id="289" r:id="rId6"/>
    <p:sldId id="293" r:id="rId7"/>
    <p:sldId id="321" r:id="rId8"/>
    <p:sldId id="318" r:id="rId9"/>
    <p:sldId id="314" r:id="rId10"/>
    <p:sldId id="326" r:id="rId11"/>
    <p:sldId id="327" r:id="rId12"/>
    <p:sldId id="328" r:id="rId13"/>
    <p:sldId id="323" r:id="rId14"/>
    <p:sldId id="324" r:id="rId15"/>
    <p:sldId id="325" r:id="rId16"/>
    <p:sldId id="266" r:id="rId17"/>
    <p:sldId id="302" r:id="rId18"/>
    <p:sldId id="301" r:id="rId19"/>
    <p:sldId id="273" r:id="rId20"/>
    <p:sldId id="292" r:id="rId21"/>
    <p:sldId id="290" r:id="rId22"/>
    <p:sldId id="317" r:id="rId23"/>
    <p:sldId id="329" r:id="rId24"/>
    <p:sldId id="330" r:id="rId25"/>
    <p:sldId id="331" r:id="rId26"/>
    <p:sldId id="332" r:id="rId27"/>
    <p:sldId id="333" r:id="rId28"/>
    <p:sldId id="294" r:id="rId29"/>
    <p:sldId id="295" r:id="rId30"/>
    <p:sldId id="334" r:id="rId3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unez, Emily - FS, VALLEJO, CA" initials="AEFVC" lastIdx="6" clrIdx="0">
    <p:extLst>
      <p:ext uri="{19B8F6BF-5375-455C-9EA6-DF929625EA0E}">
        <p15:presenceInfo xmlns:p15="http://schemas.microsoft.com/office/powerpoint/2012/main" userId="S::Emily.Antunez@usda.gov::80c65982-ab40-4e01-920e-267d3fad3bd1" providerId="AD"/>
      </p:ext>
    </p:extLst>
  </p:cmAuthor>
  <p:cmAuthor id="2" name="Pingel, Larry -FS, BISHOP, CA" initials="PLFBC" lastIdx="1" clrIdx="1">
    <p:extLst>
      <p:ext uri="{19B8F6BF-5375-455C-9EA6-DF929625EA0E}">
        <p15:presenceInfo xmlns:p15="http://schemas.microsoft.com/office/powerpoint/2012/main" userId="S::larry.pingel@usda.gov::81313e79-d33e-4d5a-bd08-5e660b8b6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F2D"/>
    <a:srgbClr val="455C3A"/>
    <a:srgbClr val="4D6342"/>
    <a:srgbClr val="45573C"/>
    <a:srgbClr val="4C5E43"/>
    <a:srgbClr val="4D6343"/>
    <a:srgbClr val="3E4D37"/>
    <a:srgbClr val="647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8C842-CA63-43AD-9B20-927C68AFF56E}" v="30" dt="2022-05-02T20:51:53.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72"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44EB4-13CF-4E3D-9DB4-DFBEA3F138D8}"/>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D814AF2-7E4B-48E6-A5AD-B311B9B85B65}"/>
              </a:ext>
            </a:extLst>
          </p:cNvPr>
          <p:cNvSpPr>
            <a:spLocks noGrp="1"/>
          </p:cNvSpPr>
          <p:nvPr>
            <p:ph type="dt" sz="quarter" idx="1"/>
          </p:nvPr>
        </p:nvSpPr>
        <p:spPr>
          <a:xfrm>
            <a:off x="5181600" y="0"/>
            <a:ext cx="3962400" cy="344091"/>
          </a:xfrm>
          <a:prstGeom prst="rect">
            <a:avLst/>
          </a:prstGeom>
        </p:spPr>
        <p:txBody>
          <a:bodyPr vert="horz" lIns="91440" tIns="45720" rIns="91440" bIns="45720" rtlCol="0"/>
          <a:lstStyle>
            <a:lvl1pPr algn="r">
              <a:defRPr sz="1200"/>
            </a:lvl1pPr>
          </a:lstStyle>
          <a:p>
            <a:fld id="{A879CE75-E596-4EA6-B8FF-C88CE95F6432}" type="datetimeFigureOut">
              <a:rPr lang="en-US" sz="1100" smtClean="0">
                <a:latin typeface="Arial" panose="020B0604020202020204" pitchFamily="34" charset="0"/>
                <a:cs typeface="Arial" panose="020B0604020202020204" pitchFamily="34" charset="0"/>
              </a:rPr>
              <a:t>5/2/2022</a:t>
            </a:fld>
            <a:endParaRPr lang="en-US" sz="11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5977BE1-998C-4254-88AB-9CE71552CDD0}"/>
              </a:ext>
            </a:extLst>
          </p:cNvPr>
          <p:cNvSpPr>
            <a:spLocks noGrp="1"/>
          </p:cNvSpPr>
          <p:nvPr>
            <p:ph type="ftr" sz="quarter" idx="2"/>
          </p:nvPr>
        </p:nvSpPr>
        <p:spPr>
          <a:xfrm>
            <a:off x="540327" y="6545202"/>
            <a:ext cx="1066800" cy="207818"/>
          </a:xfrm>
          <a:prstGeom prst="rect">
            <a:avLst/>
          </a:prstGeom>
        </p:spPr>
        <p:txBody>
          <a:bodyPr vert="horz" lIns="91440" tIns="45720" rIns="91440" bIns="45720" rtlCol="0" anchor="b"/>
          <a:lstStyle>
            <a:lvl1pPr algn="l">
              <a:defRPr sz="1200"/>
            </a:lvl1pPr>
          </a:lstStyle>
          <a:p>
            <a:r>
              <a:rPr lang="en-US" sz="900">
                <a:latin typeface="Arial" panose="020B0604020202020204" pitchFamily="34" charset="0"/>
                <a:cs typeface="Arial" panose="020B0604020202020204" pitchFamily="34" charset="0"/>
              </a:rPr>
              <a:t>Forest Service</a:t>
            </a:r>
          </a:p>
        </p:txBody>
      </p:sp>
      <p:sp>
        <p:nvSpPr>
          <p:cNvPr id="5" name="Slide Number Placeholder 4">
            <a:extLst>
              <a:ext uri="{FF2B5EF4-FFF2-40B4-BE49-F238E27FC236}">
                <a16:creationId xmlns:a16="http://schemas.microsoft.com/office/drawing/2014/main" id="{7B0B7737-9705-45F2-9412-8ADECC0D8ABC}"/>
              </a:ext>
            </a:extLst>
          </p:cNvPr>
          <p:cNvSpPr>
            <a:spLocks noGrp="1"/>
          </p:cNvSpPr>
          <p:nvPr>
            <p:ph type="sldNum" sz="quarter" idx="3"/>
          </p:nvPr>
        </p:nvSpPr>
        <p:spPr>
          <a:xfrm>
            <a:off x="7802225" y="6477066"/>
            <a:ext cx="1341775" cy="344090"/>
          </a:xfrm>
          <a:prstGeom prst="rect">
            <a:avLst/>
          </a:prstGeom>
        </p:spPr>
        <p:txBody>
          <a:bodyPr vert="horz" lIns="91440" tIns="45720" rIns="91440" bIns="45720" rtlCol="0" anchor="b"/>
          <a:lstStyle>
            <a:lvl1pPr algn="r">
              <a:defRPr sz="1200"/>
            </a:lvl1pPr>
          </a:lstStyle>
          <a:p>
            <a:fld id="{13267E6E-B8BE-472A-9E55-025BD0B351C3}" type="slidenum">
              <a:rPr lang="en-US" sz="900" smtClean="0">
                <a:latin typeface="Arial" panose="020B0604020202020204" pitchFamily="34" charset="0"/>
                <a:cs typeface="Arial" panose="020B0604020202020204" pitchFamily="34" charset="0"/>
              </a:rPr>
              <a:t>‹#›</a:t>
            </a:fld>
            <a:endParaRPr lang="en-US" sz="9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D1D2C3-2518-4160-93F1-2D6475B02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2" y="6447943"/>
            <a:ext cx="362492" cy="402336"/>
          </a:xfrm>
          <a:prstGeom prst="rect">
            <a:avLst/>
          </a:prstGeom>
        </p:spPr>
      </p:pic>
    </p:spTree>
    <p:extLst>
      <p:ext uri="{BB962C8B-B14F-4D97-AF65-F5344CB8AC3E}">
        <p14:creationId xmlns:p14="http://schemas.microsoft.com/office/powerpoint/2010/main" val="1432795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900"/>
            </a:lvl1pPr>
          </a:lstStyle>
          <a:p>
            <a:fld id="{E8FF4E62-F5F7-460C-A8D2-FE2CF802567F}" type="datetimeFigureOut">
              <a:rPr lang="en-US" smtClean="0"/>
              <a:pPr/>
              <a:t>5/2/2022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78849" y="6575437"/>
            <a:ext cx="1114136" cy="190500"/>
          </a:xfrm>
          <a:prstGeom prst="rect">
            <a:avLst/>
          </a:prstGeom>
        </p:spPr>
        <p:txBody>
          <a:bodyPr vert="horz" lIns="91440" tIns="45720" rIns="91440" bIns="45720" rtlCol="0" anchor="b"/>
          <a:lstStyle>
            <a:lvl1pPr algn="l">
              <a:defRPr sz="900"/>
            </a:lvl1pPr>
          </a:lstStyle>
          <a:p>
            <a:r>
              <a:rPr lang="en-US"/>
              <a:t>Forest Service</a:t>
            </a:r>
          </a:p>
        </p:txBody>
      </p:sp>
      <p:sp>
        <p:nvSpPr>
          <p:cNvPr id="7" name="Slide Number Placeholder 6"/>
          <p:cNvSpPr>
            <a:spLocks noGrp="1"/>
          </p:cNvSpPr>
          <p:nvPr>
            <p:ph type="sldNum" sz="quarter" idx="5"/>
          </p:nvPr>
        </p:nvSpPr>
        <p:spPr>
          <a:xfrm>
            <a:off x="7786254" y="6513910"/>
            <a:ext cx="1355629" cy="252027"/>
          </a:xfrm>
          <a:prstGeom prst="rect">
            <a:avLst/>
          </a:prstGeom>
        </p:spPr>
        <p:txBody>
          <a:bodyPr vert="horz" lIns="91440" tIns="45720" rIns="91440" bIns="45720" rtlCol="0" anchor="b"/>
          <a:lstStyle>
            <a:lvl1pPr algn="r">
              <a:defRPr sz="900"/>
            </a:lvl1pPr>
          </a:lstStyle>
          <a:p>
            <a:fld id="{E24F8C35-E4C8-4D78-A860-19355B622AB8}" type="slidenum">
              <a:rPr lang="en-US" smtClean="0"/>
              <a:pPr/>
              <a:t>‹#›</a:t>
            </a:fld>
            <a:endParaRPr lang="en-US"/>
          </a:p>
        </p:txBody>
      </p:sp>
      <p:pic>
        <p:nvPicPr>
          <p:cNvPr id="9" name="Picture 8">
            <a:extLst>
              <a:ext uri="{FF2B5EF4-FFF2-40B4-BE49-F238E27FC236}">
                <a16:creationId xmlns:a16="http://schemas.microsoft.com/office/drawing/2014/main" id="{1098D5F6-E7D4-4BA5-9B6A-57E507FE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0" y="6455664"/>
            <a:ext cx="362492" cy="402336"/>
          </a:xfrm>
          <a:prstGeom prst="rect">
            <a:avLst/>
          </a:prstGeom>
        </p:spPr>
      </p:pic>
    </p:spTree>
    <p:extLst>
      <p:ext uri="{BB962C8B-B14F-4D97-AF65-F5344CB8AC3E}">
        <p14:creationId xmlns:p14="http://schemas.microsoft.com/office/powerpoint/2010/main" val="386209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11</a:t>
            </a:fld>
            <a:endParaRPr lang="en-US"/>
          </a:p>
        </p:txBody>
      </p:sp>
    </p:spTree>
    <p:extLst>
      <p:ext uri="{BB962C8B-B14F-4D97-AF65-F5344CB8AC3E}">
        <p14:creationId xmlns:p14="http://schemas.microsoft.com/office/powerpoint/2010/main" val="13585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4F8C35-E4C8-4D78-A860-19355B622AB8}" type="slidenum">
              <a:rPr lang="en-US" smtClean="0"/>
              <a:pPr/>
              <a:t>16</a:t>
            </a:fld>
            <a:endParaRPr lang="en-US"/>
          </a:p>
        </p:txBody>
      </p:sp>
    </p:spTree>
    <p:extLst>
      <p:ext uri="{BB962C8B-B14F-4D97-AF65-F5344CB8AC3E}">
        <p14:creationId xmlns:p14="http://schemas.microsoft.com/office/powerpoint/2010/main" val="2770515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8A5A9BD-E216-4D62-9435-724730060414}"/>
              </a:ext>
              <a:ext uri="{C183D7F6-B498-43B3-948B-1728B52AA6E4}">
                <adec:decorative xmlns:adec="http://schemas.microsoft.com/office/drawing/2017/decorative" val="1"/>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a:stretch/>
        </p:blipFill>
        <p:spPr>
          <a:xfrm>
            <a:off x="6493658" y="256164"/>
            <a:ext cx="6584911" cy="7316569"/>
          </a:xfrm>
          <a:prstGeom prst="rect">
            <a:avLst/>
          </a:prstGeom>
        </p:spPr>
      </p:pic>
      <p:pic>
        <p:nvPicPr>
          <p:cNvPr id="17" name="Picture 16" descr="United States Department of Agriculture symbol.">
            <a:extLst>
              <a:ext uri="{FF2B5EF4-FFF2-40B4-BE49-F238E27FC236}">
                <a16:creationId xmlns:a16="http://schemas.microsoft.com/office/drawing/2014/main" id="{74CA64E4-D296-4166-80A0-A6611FA04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76" y="182880"/>
            <a:ext cx="576072" cy="399643"/>
          </a:xfrm>
          <a:prstGeom prst="rect">
            <a:avLst/>
          </a:prstGeom>
        </p:spPr>
      </p:pic>
      <p:pic>
        <p:nvPicPr>
          <p:cNvPr id="20" name="Picture 19" descr="Forest Service insignia.">
            <a:extLst>
              <a:ext uri="{FF2B5EF4-FFF2-40B4-BE49-F238E27FC236}">
                <a16:creationId xmlns:a16="http://schemas.microsoft.com/office/drawing/2014/main" id="{92F0EF35-2944-4D86-8ABB-5C7F5E815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2926" y="182880"/>
            <a:ext cx="359167" cy="399075"/>
          </a:xfrm>
          <a:prstGeom prst="rect">
            <a:avLst/>
          </a:prstGeom>
        </p:spPr>
      </p:pic>
      <p:sp>
        <p:nvSpPr>
          <p:cNvPr id="18" name="TextBox 17">
            <a:extLst>
              <a:ext uri="{FF2B5EF4-FFF2-40B4-BE49-F238E27FC236}">
                <a16:creationId xmlns:a16="http://schemas.microsoft.com/office/drawing/2014/main" id="{6CF5E450-EF12-4AD5-B1DF-ABB22CBADAA7}"/>
              </a:ext>
            </a:extLst>
          </p:cNvPr>
          <p:cNvSpPr txBox="1"/>
          <p:nvPr/>
        </p:nvSpPr>
        <p:spPr>
          <a:xfrm>
            <a:off x="1416804" y="135770"/>
            <a:ext cx="2140330" cy="492443"/>
          </a:xfrm>
          <a:prstGeom prst="rect">
            <a:avLst/>
          </a:prstGeom>
          <a:noFill/>
        </p:spPr>
        <p:txBody>
          <a:bodyPr wrap="none" rtlCol="0">
            <a:spAutoFit/>
          </a:bodyPr>
          <a:lstStyle/>
          <a:p>
            <a:r>
              <a:rPr lang="en-US" sz="1600">
                <a:latin typeface="Source Sans Pro" panose="020B0503030403020204" pitchFamily="34" charset="0"/>
                <a:cs typeface="Arial" panose="020B0604020202020204" pitchFamily="34" charset="0"/>
              </a:rPr>
              <a:t>Forest Service</a:t>
            </a:r>
          </a:p>
          <a:p>
            <a:r>
              <a:rPr lang="en-US" sz="1000">
                <a:latin typeface="Source Sans Pro" panose="020B0503030403020204" pitchFamily="34" charset="0"/>
                <a:cs typeface="Arial" panose="020B0604020202020204" pitchFamily="34" charset="0"/>
              </a:rPr>
              <a:t>U.S. DEPARTMENT OF AGRICULTURE</a:t>
            </a:r>
          </a:p>
        </p:txBody>
      </p:sp>
      <p:sp>
        <p:nvSpPr>
          <p:cNvPr id="2" name="Title 1"/>
          <p:cNvSpPr>
            <a:spLocks noGrp="1"/>
          </p:cNvSpPr>
          <p:nvPr>
            <p:ph type="ctrTitle"/>
          </p:nvPr>
        </p:nvSpPr>
        <p:spPr>
          <a:xfrm>
            <a:off x="1524000" y="1122363"/>
            <a:ext cx="9144000" cy="2387600"/>
          </a:xfrm>
        </p:spPr>
        <p:txBody>
          <a:bodyPr anchor="ctr"/>
          <a:lstStyle>
            <a:lvl1pPr algn="ctr">
              <a:lnSpc>
                <a:spcPct val="125000"/>
              </a:lnSpc>
              <a:defRPr sz="6000"/>
            </a:lvl1pPr>
          </a:lstStyle>
          <a:p>
            <a:r>
              <a:rPr lang="en-US"/>
              <a:t>Click to edit Master title style</a:t>
            </a:r>
          </a:p>
        </p:txBody>
      </p:sp>
      <p:sp>
        <p:nvSpPr>
          <p:cNvPr id="3" name="Subtitle 2"/>
          <p:cNvSpPr>
            <a:spLocks noGrp="1"/>
          </p:cNvSpPr>
          <p:nvPr>
            <p:ph type="subTitle" idx="1"/>
          </p:nvPr>
        </p:nvSpPr>
        <p:spPr>
          <a:xfrm>
            <a:off x="1524000" y="4248733"/>
            <a:ext cx="9144000" cy="1299765"/>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7461009E-07D3-46A7-9EB6-C3A7B832AF78}"/>
              </a:ext>
              <a:ext uri="{C183D7F6-B498-43B3-948B-1728B52AA6E4}">
                <adec:decorative xmlns:adec="http://schemas.microsoft.com/office/drawing/2017/decorative" val="1"/>
              </a:ext>
            </a:extLst>
          </p:cNvPr>
          <p:cNvCxnSpPr>
            <a:cxnSpLocks/>
          </p:cNvCxnSpPr>
          <p:nvPr/>
        </p:nvCxnSpPr>
        <p:spPr>
          <a:xfrm>
            <a:off x="279476" y="685800"/>
            <a:ext cx="115442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A4F96B3C-3980-4884-B284-D9DE6C04F375}"/>
              </a:ext>
            </a:extLst>
          </p:cNvPr>
          <p:cNvSpPr>
            <a:spLocks noGrp="1"/>
          </p:cNvSpPr>
          <p:nvPr>
            <p:ph type="dt" sz="half" idx="2"/>
          </p:nvPr>
        </p:nvSpPr>
        <p:spPr>
          <a:xfrm>
            <a:off x="8818418" y="6351429"/>
            <a:ext cx="2743200" cy="201168"/>
          </a:xfrm>
          <a:prstGeom prst="rect">
            <a:avLst/>
          </a:prstGeom>
        </p:spPr>
        <p:txBody>
          <a:bodyPr vert="horz" lIns="91440" tIns="45720" rIns="91440" bIns="45720" rtlCol="0" anchor="ctr"/>
          <a:lstStyle>
            <a:lvl1pPr algn="r">
              <a:defRPr sz="1000">
                <a:solidFill>
                  <a:schemeClr val="tx1">
                    <a:tint val="75000"/>
                  </a:schemeClr>
                </a:solidFill>
              </a:defRPr>
            </a:lvl1pPr>
          </a:lstStyle>
          <a:p>
            <a:fld id="{9199A433-448B-4796-9F39-BFD5E5D7A599}" type="datetime1">
              <a:rPr lang="en-US" smtClean="0"/>
              <a:pPr/>
              <a:t>5/2/2022</a:t>
            </a:fld>
            <a:endParaRPr lang="en-US"/>
          </a:p>
        </p:txBody>
      </p:sp>
      <p:cxnSp>
        <p:nvCxnSpPr>
          <p:cNvPr id="28" name="Straight Connector 27">
            <a:extLst>
              <a:ext uri="{FF2B5EF4-FFF2-40B4-BE49-F238E27FC236}">
                <a16:creationId xmlns:a16="http://schemas.microsoft.com/office/drawing/2014/main" id="{7225C2CB-A661-491D-A620-244A2ED10FAB}"/>
              </a:ext>
              <a:ext uri="{C183D7F6-B498-43B3-948B-1728B52AA6E4}">
                <adec:decorative xmlns:adec="http://schemas.microsoft.com/office/drawing/2017/decorative" val="1"/>
              </a:ext>
            </a:extLst>
          </p:cNvPr>
          <p:cNvCxnSpPr>
            <a:cxnSpLocks/>
          </p:cNvCxnSpPr>
          <p:nvPr/>
        </p:nvCxnSpPr>
        <p:spPr>
          <a:xfrm flipH="1">
            <a:off x="1524000" y="4071532"/>
            <a:ext cx="9144000"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59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582998"/>
            <a:ext cx="10515600" cy="973219"/>
          </a:xfrm>
        </p:spPr>
        <p:txBody>
          <a:bodyPr anchor="t"/>
          <a:lstStyle/>
          <a:p>
            <a:r>
              <a:rPr lang="en-US"/>
              <a:t>Click to edit Master title style</a:t>
            </a:r>
          </a:p>
        </p:txBody>
      </p:sp>
      <p:sp>
        <p:nvSpPr>
          <p:cNvPr id="3" name="Vertical Text Placeholder 2"/>
          <p:cNvSpPr>
            <a:spLocks noGrp="1"/>
          </p:cNvSpPr>
          <p:nvPr>
            <p:ph type="body" orient="vert" idx="1"/>
          </p:nvPr>
        </p:nvSpPr>
        <p:spPr/>
        <p:txBody>
          <a:bodyPr vert="eaVert"/>
          <a:lstStyle>
            <a:lvl2pPr marL="548640">
              <a:defRPr/>
            </a:lvl2pPr>
            <a:lvl3pPr marL="822960">
              <a:defRPr/>
            </a:lvl3pPr>
            <a:lvl4pPr marL="1143000">
              <a:defRPr/>
            </a:lvl4pPr>
            <a:lvl5pPr marL="146304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C837E26-6851-46EE-8742-49F3F46D6338}"/>
              </a:ext>
              <a:ext uri="{C183D7F6-B498-43B3-948B-1728B52AA6E4}">
                <adec:decorative xmlns:adec="http://schemas.microsoft.com/office/drawing/2017/decorative" val="1"/>
              </a:ext>
            </a:extLst>
          </p:cNvPr>
          <p:cNvCxnSpPr>
            <a:cxnSpLocks/>
          </p:cNvCxnSpPr>
          <p:nvPr/>
        </p:nvCxnSpPr>
        <p:spPr>
          <a:xfrm flipH="1">
            <a:off x="838201" y="1677955"/>
            <a:ext cx="105155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20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053" y="718457"/>
            <a:ext cx="2628900" cy="53394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3047" y="718457"/>
            <a:ext cx="7734300" cy="5339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297863E3-5588-41F0-BAD4-052B51F8933C}"/>
              </a:ext>
              <a:ext uri="{C183D7F6-B498-43B3-948B-1728B52AA6E4}">
                <adec:decorative xmlns:adec="http://schemas.microsoft.com/office/drawing/2017/decorative" val="1"/>
              </a:ext>
            </a:extLst>
          </p:cNvPr>
          <p:cNvCxnSpPr>
            <a:cxnSpLocks/>
          </p:cNvCxnSpPr>
          <p:nvPr/>
        </p:nvCxnSpPr>
        <p:spPr>
          <a:xfrm>
            <a:off x="8653823" y="672801"/>
            <a:ext cx="0" cy="5430753"/>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21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llout Text Box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C79A-644C-482D-AF8E-90D922CACE4B}"/>
              </a:ext>
            </a:extLst>
          </p:cNvPr>
          <p:cNvSpPr>
            <a:spLocks noGrp="1"/>
          </p:cNvSpPr>
          <p:nvPr>
            <p:ph type="title"/>
          </p:nvPr>
        </p:nvSpPr>
        <p:spPr>
          <a:xfrm>
            <a:off x="838200" y="609519"/>
            <a:ext cx="10515600" cy="973219"/>
          </a:xfrm>
        </p:spPr>
        <p:txBody>
          <a:bodyPr/>
          <a:lstStyle>
            <a:lvl1pPr algn="ctr">
              <a:defRPr/>
            </a:lvl1pPr>
          </a:lstStyle>
          <a:p>
            <a:r>
              <a:rPr lang="en-US"/>
              <a:t>Click to edit Master title style</a:t>
            </a:r>
          </a:p>
        </p:txBody>
      </p:sp>
      <p:sp>
        <p:nvSpPr>
          <p:cNvPr id="3" name="Freeform: Shape 2">
            <a:extLst>
              <a:ext uri="{FF2B5EF4-FFF2-40B4-BE49-F238E27FC236}">
                <a16:creationId xmlns:a16="http://schemas.microsoft.com/office/drawing/2014/main" id="{FAFA3B51-23ED-47CE-8BB1-00EAC593BC6B}"/>
              </a:ext>
              <a:ext uri="{C183D7F6-B498-43B3-948B-1728B52AA6E4}">
                <adec:decorative xmlns:adec="http://schemas.microsoft.com/office/drawing/2017/decorative" val="1"/>
              </a:ext>
            </a:extLst>
          </p:cNvPr>
          <p:cNvSpPr/>
          <p:nvPr/>
        </p:nvSpPr>
        <p:spPr>
          <a:xfrm>
            <a:off x="1066800" y="1828800"/>
            <a:ext cx="10058400" cy="4356847"/>
          </a:xfrm>
          <a:custGeom>
            <a:avLst/>
            <a:gdLst>
              <a:gd name="connsiteX0" fmla="*/ 0 w 9144000"/>
              <a:gd name="connsiteY0" fmla="*/ 416859 h 4101353"/>
              <a:gd name="connsiteX1" fmla="*/ 0 w 9144000"/>
              <a:gd name="connsiteY1" fmla="*/ 4101353 h 4101353"/>
              <a:gd name="connsiteX2" fmla="*/ 9144000 w 9144000"/>
              <a:gd name="connsiteY2" fmla="*/ 4101353 h 4101353"/>
              <a:gd name="connsiteX3" fmla="*/ 9144000 w 9144000"/>
              <a:gd name="connsiteY3" fmla="*/ 443753 h 4101353"/>
              <a:gd name="connsiteX4" fmla="*/ 5029200 w 9144000"/>
              <a:gd name="connsiteY4" fmla="*/ 443753 h 4101353"/>
              <a:gd name="connsiteX5" fmla="*/ 4585447 w 9144000"/>
              <a:gd name="connsiteY5" fmla="*/ 0 h 4101353"/>
              <a:gd name="connsiteX6" fmla="*/ 4141694 w 9144000"/>
              <a:gd name="connsiteY6" fmla="*/ 443753 h 4101353"/>
              <a:gd name="connsiteX7" fmla="*/ 0 w 9144000"/>
              <a:gd name="connsiteY7" fmla="*/ 416859 h 410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101353">
                <a:moveTo>
                  <a:pt x="0" y="416859"/>
                </a:moveTo>
                <a:lnTo>
                  <a:pt x="0" y="4101353"/>
                </a:lnTo>
                <a:lnTo>
                  <a:pt x="9144000" y="4101353"/>
                </a:lnTo>
                <a:lnTo>
                  <a:pt x="9144000" y="443753"/>
                </a:lnTo>
                <a:lnTo>
                  <a:pt x="5029200" y="443753"/>
                </a:lnTo>
                <a:lnTo>
                  <a:pt x="4585447" y="0"/>
                </a:lnTo>
                <a:lnTo>
                  <a:pt x="4141694" y="443753"/>
                </a:lnTo>
                <a:lnTo>
                  <a:pt x="0" y="416859"/>
                </a:lnTo>
                <a:close/>
              </a:path>
            </a:pathLst>
          </a:custGeom>
          <a:ln w="508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899CFE-29A0-489C-B953-F98FF657FEF4}"/>
              </a:ext>
            </a:extLst>
          </p:cNvPr>
          <p:cNvSpPr>
            <a:spLocks noGrp="1"/>
          </p:cNvSpPr>
          <p:nvPr>
            <p:ph type="body" sz="quarter" idx="10"/>
          </p:nvPr>
        </p:nvSpPr>
        <p:spPr>
          <a:xfrm>
            <a:off x="1371600" y="2514600"/>
            <a:ext cx="9525000" cy="33528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961163"/>
      </p:ext>
    </p:extLst>
  </p:cSld>
  <p:clrMapOvr>
    <a:masterClrMapping/>
  </p:clrMapOvr>
  <p:hf sldNum="0" hdr="0" dt="0"/>
  <p:extLst>
    <p:ext uri="{DCECCB84-F9BA-43D5-87BE-67443E8EF086}">
      <p15:sldGuideLst xmlns:p15="http://schemas.microsoft.com/office/powerpoint/2012/main">
        <p15:guide id="3" orient="horz" pos="1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F87BBE-D466-42A1-BC95-620D539A606F}"/>
              </a:ext>
              <a:ext uri="{C183D7F6-B498-43B3-948B-1728B52AA6E4}">
                <adec:decorative xmlns:adec="http://schemas.microsoft.com/office/drawing/2017/decorative" val="1"/>
              </a:ext>
            </a:extLst>
          </p:cNvPr>
          <p:cNvGrpSpPr/>
          <p:nvPr/>
        </p:nvGrpSpPr>
        <p:grpSpPr>
          <a:xfrm>
            <a:off x="0" y="-1"/>
            <a:ext cx="12192000" cy="1958635"/>
            <a:chOff x="-217714" y="-246743"/>
            <a:chExt cx="12525828" cy="2205378"/>
          </a:xfrm>
          <a:gradFill>
            <a:gsLst>
              <a:gs pos="0">
                <a:schemeClr val="accent4"/>
              </a:gs>
              <a:gs pos="100000">
                <a:schemeClr val="accent4">
                  <a:lumMod val="50000"/>
                </a:schemeClr>
              </a:gs>
            </a:gsLst>
            <a:lin ang="16200000" scaled="1"/>
          </a:gradFill>
        </p:grpSpPr>
        <p:sp>
          <p:nvSpPr>
            <p:cNvPr id="4" name="Rectangle 3">
              <a:extLst>
                <a:ext uri="{FF2B5EF4-FFF2-40B4-BE49-F238E27FC236}">
                  <a16:creationId xmlns:a16="http://schemas.microsoft.com/office/drawing/2014/main" id="{1B8BD81A-6614-4F67-81F4-0F4366024F1F}"/>
                </a:ext>
                <a:ext uri="{C183D7F6-B498-43B3-948B-1728B52AA6E4}">
                  <adec:decorative xmlns:adec="http://schemas.microsoft.com/office/drawing/2017/decorative" val="1"/>
                </a:ext>
              </a:extLst>
            </p:cNvPr>
            <p:cNvSpPr/>
            <p:nvPr/>
          </p:nvSpPr>
          <p:spPr>
            <a:xfrm>
              <a:off x="-217714" y="-246743"/>
              <a:ext cx="12525828" cy="19374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F195FF96-E79D-49FF-9AF6-0BEA9F74B416}"/>
                </a:ext>
                <a:ext uri="{C183D7F6-B498-43B3-948B-1728B52AA6E4}">
                  <adec:decorative xmlns:adec="http://schemas.microsoft.com/office/drawing/2017/decorative" val="1"/>
                </a:ext>
              </a:extLst>
            </p:cNvPr>
            <p:cNvSpPr/>
            <p:nvPr/>
          </p:nvSpPr>
          <p:spPr>
            <a:xfrm rot="10800000">
              <a:off x="1957273" y="1690687"/>
              <a:ext cx="478746" cy="267948"/>
            </a:xfrm>
            <a:prstGeom prst="triangle">
              <a:avLst>
                <a:gd name="adj" fmla="val 494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itle 1"/>
          <p:cNvSpPr>
            <a:spLocks noGrp="1"/>
          </p:cNvSpPr>
          <p:nvPr>
            <p:ph type="title"/>
          </p:nvPr>
        </p:nvSpPr>
        <p:spPr>
          <a:xfrm>
            <a:off x="838200" y="341081"/>
            <a:ext cx="10515600" cy="972231"/>
          </a:xfrm>
        </p:spPr>
        <p:txBody>
          <a:bodyPr/>
          <a:lstStyle/>
          <a:p>
            <a:r>
              <a:rPr lang="en-US"/>
              <a:t>Click to edit Master title style</a:t>
            </a:r>
          </a:p>
        </p:txBody>
      </p:sp>
      <p:sp>
        <p:nvSpPr>
          <p:cNvPr id="3" name="Content Placeholder 2"/>
          <p:cNvSpPr>
            <a:spLocks noGrp="1"/>
          </p:cNvSpPr>
          <p:nvPr>
            <p:ph idx="1"/>
          </p:nvPr>
        </p:nvSpPr>
        <p:spPr>
          <a:xfrm>
            <a:off x="838200" y="2061030"/>
            <a:ext cx="10515600" cy="4232275"/>
          </a:xfrm>
        </p:spPr>
        <p:txBody>
          <a:bodyPr/>
          <a:lstStyle>
            <a:lvl1pPr>
              <a:lnSpc>
                <a:spcPct val="114000"/>
              </a:lnSpc>
              <a:spcAft>
                <a:spcPts val="600"/>
              </a:spcAft>
              <a:defRPr/>
            </a:lvl1pPr>
            <a:lvl2pPr marL="548640">
              <a:lnSpc>
                <a:spcPct val="114000"/>
              </a:lnSpc>
              <a:spcAft>
                <a:spcPts val="600"/>
              </a:spcAft>
              <a:defRPr/>
            </a:lvl2pPr>
            <a:lvl3pPr marL="822960">
              <a:lnSpc>
                <a:spcPct val="114000"/>
              </a:lnSpc>
              <a:spcAft>
                <a:spcPts val="600"/>
              </a:spcAft>
              <a:defRPr/>
            </a:lvl3pPr>
            <a:lvl4pPr marL="1143000">
              <a:lnSpc>
                <a:spcPct val="114000"/>
              </a:lnSpc>
              <a:spcAft>
                <a:spcPts val="600"/>
              </a:spcAft>
              <a:defRPr/>
            </a:lvl4pPr>
            <a:lvl5pPr marL="1463040">
              <a:lnSpc>
                <a:spcPct val="114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81817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Chevron with Content">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C450CEEE-335C-41AC-B5E2-1B3956EC20B4}"/>
              </a:ext>
              <a:ext uri="{C183D7F6-B498-43B3-948B-1728B52AA6E4}">
                <adec:decorative xmlns:adec="http://schemas.microsoft.com/office/drawing/2017/decorative" val="1"/>
              </a:ext>
            </a:extLst>
          </p:cNvPr>
          <p:cNvSpPr/>
          <p:nvPr/>
        </p:nvSpPr>
        <p:spPr>
          <a:xfrm>
            <a:off x="0" y="-166603"/>
            <a:ext cx="4475598" cy="7184572"/>
          </a:xfrm>
          <a:prstGeom prst="homePlate">
            <a:avLst>
              <a:gd name="adj" fmla="val 25256"/>
            </a:avLst>
          </a:prstGeom>
          <a:gradFill flip="none" rotWithShape="1">
            <a:gsLst>
              <a:gs pos="0">
                <a:schemeClr val="accent4"/>
              </a:gs>
              <a:gs pos="100000">
                <a:schemeClr val="accent4">
                  <a:lumMod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 name="Title 1">
            <a:extLst>
              <a:ext uri="{FF2B5EF4-FFF2-40B4-BE49-F238E27FC236}">
                <a16:creationId xmlns:a16="http://schemas.microsoft.com/office/drawing/2014/main" id="{E8570E10-68E2-43DA-A36F-B4E2503BBBA6}"/>
              </a:ext>
            </a:extLst>
          </p:cNvPr>
          <p:cNvSpPr>
            <a:spLocks noGrp="1"/>
          </p:cNvSpPr>
          <p:nvPr>
            <p:ph type="title"/>
          </p:nvPr>
        </p:nvSpPr>
        <p:spPr>
          <a:xfrm>
            <a:off x="233435" y="955533"/>
            <a:ext cx="3342278" cy="4400443"/>
          </a:xfrm>
          <a:prstGeom prst="rect">
            <a:avLst/>
          </a:prstGeom>
        </p:spPr>
        <p:txBody>
          <a:bodyPr anchor="ctr">
            <a:normAutofit/>
          </a:bodyPr>
          <a:lstStyle>
            <a:lvl1pPr>
              <a:defRPr sz="40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B77A1B9E-F9C8-4682-B21C-ED6E0F0D3EEC}"/>
              </a:ext>
            </a:extLst>
          </p:cNvPr>
          <p:cNvSpPr>
            <a:spLocks noGrp="1"/>
          </p:cNvSpPr>
          <p:nvPr>
            <p:ph sz="quarter" idx="10"/>
          </p:nvPr>
        </p:nvSpPr>
        <p:spPr>
          <a:xfrm>
            <a:off x="4912959" y="955533"/>
            <a:ext cx="6823075" cy="4940300"/>
          </a:xfrm>
        </p:spPr>
        <p:txBody>
          <a:bodyPr/>
          <a:lstStyle>
            <a:lvl2pPr marL="548640">
              <a:defRPr/>
            </a:lvl2pPr>
            <a:lvl3pPr marL="822960">
              <a:defRPr/>
            </a:lvl3pPr>
            <a:lvl4pPr marL="1143000">
              <a:defRPr/>
            </a:lvl4pPr>
            <a:lvl5pPr marL="146304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5315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nner Title with Content">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id="{58D2C171-347A-4F78-BEA4-01EE28D1E3B4}"/>
              </a:ext>
              <a:ext uri="{C183D7F6-B498-43B3-948B-1728B52AA6E4}">
                <adec:decorative xmlns:adec="http://schemas.microsoft.com/office/drawing/2017/decorative" val="1"/>
              </a:ext>
            </a:extLst>
          </p:cNvPr>
          <p:cNvSpPr/>
          <p:nvPr/>
        </p:nvSpPr>
        <p:spPr>
          <a:xfrm>
            <a:off x="450377" y="259307"/>
            <a:ext cx="10986448" cy="1787857"/>
          </a:xfrm>
          <a:prstGeom prst="horizontalScroll">
            <a:avLst/>
          </a:prstGeom>
          <a:gradFill flip="none" rotWithShape="1">
            <a:gsLst>
              <a:gs pos="0">
                <a:schemeClr val="accent2"/>
              </a:gs>
              <a:gs pos="100000">
                <a:schemeClr val="accent2">
                  <a:lumMod val="20000"/>
                  <a:lumOff val="80000"/>
                </a:schemeClr>
              </a:gs>
            </a:gsLst>
            <a:lin ang="0" scaled="1"/>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FF0F0-2B88-44E1-8758-AFA988029349}"/>
              </a:ext>
            </a:extLst>
          </p:cNvPr>
          <p:cNvSpPr>
            <a:spLocks noGrp="1"/>
          </p:cNvSpPr>
          <p:nvPr>
            <p:ph type="title"/>
          </p:nvPr>
        </p:nvSpPr>
        <p:spPr>
          <a:xfrm>
            <a:off x="921225" y="666625"/>
            <a:ext cx="10515600" cy="973219"/>
          </a:xfrm>
        </p:spPr>
        <p:txBody>
          <a:bodyP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B491E26A-770F-46D6-848E-8AA1E0DF96EA}"/>
              </a:ext>
            </a:extLst>
          </p:cNvPr>
          <p:cNvSpPr>
            <a:spLocks noGrp="1"/>
          </p:cNvSpPr>
          <p:nvPr>
            <p:ph sz="quarter" idx="10"/>
          </p:nvPr>
        </p:nvSpPr>
        <p:spPr>
          <a:xfrm>
            <a:off x="920750" y="2278063"/>
            <a:ext cx="10515600" cy="3913187"/>
          </a:xfrm>
        </p:spPr>
        <p:txBody>
          <a:bodyPr/>
          <a:lstStyle>
            <a:lvl2pPr marL="548640">
              <a:defRPr/>
            </a:lvl2pPr>
            <a:lvl3pPr marL="822960">
              <a:defRPr/>
            </a:lvl3pPr>
            <a:lvl4pPr marL="1143000">
              <a:defRPr/>
            </a:lvl4pPr>
            <a:lvl5pPr marL="146304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42605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1792"/>
            <a:ext cx="10515600" cy="972231"/>
          </a:xfrm>
        </p:spPr>
        <p:txBody>
          <a:bodyPr anchor="t"/>
          <a:lstStyle/>
          <a:p>
            <a:r>
              <a:rPr lang="en-US"/>
              <a:t>Click to edit Master title style</a:t>
            </a:r>
          </a:p>
        </p:txBody>
      </p:sp>
      <p:sp>
        <p:nvSpPr>
          <p:cNvPr id="3" name="Content Placeholder 2"/>
          <p:cNvSpPr>
            <a:spLocks noGrp="1"/>
          </p:cNvSpPr>
          <p:nvPr>
            <p:ph idx="1"/>
          </p:nvPr>
        </p:nvSpPr>
        <p:spPr>
          <a:xfrm>
            <a:off x="838200" y="1920240"/>
            <a:ext cx="10515600" cy="4232275"/>
          </a:xfrm>
        </p:spPr>
        <p:txBody>
          <a:bodyPr/>
          <a:lstStyle>
            <a:lvl1pPr>
              <a:lnSpc>
                <a:spcPct val="114000"/>
              </a:lnSpc>
              <a:spcAft>
                <a:spcPts val="600"/>
              </a:spcAft>
              <a:defRPr/>
            </a:lvl1pPr>
            <a:lvl2pPr marL="548640">
              <a:lnSpc>
                <a:spcPct val="114000"/>
              </a:lnSpc>
              <a:spcAft>
                <a:spcPts val="600"/>
              </a:spcAft>
              <a:defRPr/>
            </a:lvl2pPr>
            <a:lvl3pPr marL="822960">
              <a:lnSpc>
                <a:spcPct val="114000"/>
              </a:lnSpc>
              <a:spcAft>
                <a:spcPts val="600"/>
              </a:spcAft>
              <a:defRPr/>
            </a:lvl3pPr>
            <a:lvl4pPr marL="1143000">
              <a:lnSpc>
                <a:spcPct val="114000"/>
              </a:lnSpc>
              <a:spcAft>
                <a:spcPts val="600"/>
              </a:spcAft>
              <a:defRPr/>
            </a:lvl4pPr>
            <a:lvl5pPr marL="1463040">
              <a:lnSpc>
                <a:spcPct val="114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257311D0-54F7-41BF-8261-B59D16A76F24}"/>
              </a:ext>
              <a:ext uri="{C183D7F6-B498-43B3-948B-1728B52AA6E4}">
                <adec:decorative xmlns:adec="http://schemas.microsoft.com/office/drawing/2017/decorative" val="1"/>
              </a:ext>
            </a:extLst>
          </p:cNvPr>
          <p:cNvCxnSpPr>
            <a:cxnSpLocks/>
          </p:cNvCxnSpPr>
          <p:nvPr/>
        </p:nvCxnSpPr>
        <p:spPr>
          <a:xfrm flipH="1">
            <a:off x="838201" y="1745190"/>
            <a:ext cx="105155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53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3339"/>
            <a:ext cx="10515600" cy="973219"/>
          </a:xfrm>
        </p:spPr>
        <p:txBody>
          <a:bodyPr anchor="t"/>
          <a:lstStyle/>
          <a:p>
            <a:r>
              <a:rPr lang="en-US"/>
              <a:t>Click to edit Master title style</a:t>
            </a:r>
          </a:p>
        </p:txBody>
      </p:sp>
      <p:sp>
        <p:nvSpPr>
          <p:cNvPr id="3" name="Content Placeholder 2"/>
          <p:cNvSpPr>
            <a:spLocks noGrp="1"/>
          </p:cNvSpPr>
          <p:nvPr>
            <p:ph sz="half" idx="1"/>
          </p:nvPr>
        </p:nvSpPr>
        <p:spPr>
          <a:xfrm>
            <a:off x="838201" y="1920240"/>
            <a:ext cx="5181600" cy="4232275"/>
          </a:xfrm>
        </p:spPr>
        <p:txBody>
          <a:bodyPr/>
          <a:lstStyle>
            <a:lvl1pPr>
              <a:lnSpc>
                <a:spcPct val="114000"/>
              </a:lnSpc>
              <a:spcAft>
                <a:spcPts val="600"/>
              </a:spcAft>
              <a:defRPr/>
            </a:lvl1pPr>
            <a:lvl2pPr marL="548640">
              <a:lnSpc>
                <a:spcPct val="114000"/>
              </a:lnSpc>
              <a:spcAft>
                <a:spcPts val="600"/>
              </a:spcAft>
              <a:defRPr/>
            </a:lvl2pPr>
            <a:lvl3pPr marL="822960">
              <a:lnSpc>
                <a:spcPct val="114000"/>
              </a:lnSpc>
              <a:spcAft>
                <a:spcPts val="600"/>
              </a:spcAft>
              <a:defRPr/>
            </a:lvl3pPr>
            <a:lvl4pPr marL="1143000">
              <a:lnSpc>
                <a:spcPct val="114000"/>
              </a:lnSpc>
              <a:spcAft>
                <a:spcPts val="600"/>
              </a:spcAft>
              <a:defRPr/>
            </a:lvl4pPr>
            <a:lvl5pPr marL="1463040">
              <a:lnSpc>
                <a:spcPct val="114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920240"/>
            <a:ext cx="5181600" cy="4232275"/>
          </a:xfrm>
        </p:spPr>
        <p:txBody>
          <a:bodyPr/>
          <a:lstStyle>
            <a:lvl1pPr>
              <a:lnSpc>
                <a:spcPct val="114000"/>
              </a:lnSpc>
              <a:spcAft>
                <a:spcPts val="600"/>
              </a:spcAft>
              <a:defRPr/>
            </a:lvl1pPr>
            <a:lvl2pPr marL="548640">
              <a:lnSpc>
                <a:spcPct val="114000"/>
              </a:lnSpc>
              <a:spcAft>
                <a:spcPts val="600"/>
              </a:spcAft>
              <a:defRPr/>
            </a:lvl2pPr>
            <a:lvl3pPr marL="822960">
              <a:lnSpc>
                <a:spcPct val="114000"/>
              </a:lnSpc>
              <a:spcAft>
                <a:spcPts val="600"/>
              </a:spcAft>
              <a:defRPr/>
            </a:lvl3pPr>
            <a:lvl4pPr marL="1143000">
              <a:lnSpc>
                <a:spcPct val="114000"/>
              </a:lnSpc>
              <a:spcAft>
                <a:spcPts val="600"/>
              </a:spcAft>
              <a:defRPr/>
            </a:lvl4pPr>
            <a:lvl5pPr marL="1463040">
              <a:lnSpc>
                <a:spcPct val="114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327E55DF-C63B-4064-999A-165D78B5FCD8}"/>
              </a:ext>
              <a:ext uri="{C183D7F6-B498-43B3-948B-1728B52AA6E4}">
                <adec:decorative xmlns:adec="http://schemas.microsoft.com/office/drawing/2017/decorative" val="1"/>
              </a:ext>
            </a:extLst>
          </p:cNvPr>
          <p:cNvCxnSpPr>
            <a:cxnSpLocks/>
          </p:cNvCxnSpPr>
          <p:nvPr/>
        </p:nvCxnSpPr>
        <p:spPr>
          <a:xfrm flipH="1">
            <a:off x="838201" y="1745190"/>
            <a:ext cx="105155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24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44"/>
            <a:ext cx="10515600" cy="983117"/>
          </a:xfrm>
        </p:spPr>
        <p:txBody>
          <a:bodyPr anchor="t"/>
          <a:lstStyle/>
          <a:p>
            <a:r>
              <a:rPr lang="en-US"/>
              <a:t>Click to edit Master title style</a:t>
            </a:r>
          </a:p>
        </p:txBody>
      </p:sp>
      <p:sp>
        <p:nvSpPr>
          <p:cNvPr id="3" name="Text Placeholder 2"/>
          <p:cNvSpPr>
            <a:spLocks noGrp="1"/>
          </p:cNvSpPr>
          <p:nvPr>
            <p:ph type="body" idx="1"/>
          </p:nvPr>
        </p:nvSpPr>
        <p:spPr>
          <a:xfrm>
            <a:off x="839788" y="1920240"/>
            <a:ext cx="5157787" cy="82391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34640"/>
            <a:ext cx="5157787" cy="3552825"/>
          </a:xfrm>
        </p:spPr>
        <p:txBody>
          <a:bodyPr/>
          <a:lstStyle>
            <a:lvl1pPr>
              <a:defRPr sz="2400"/>
            </a:lvl1pPr>
            <a:lvl2pPr marL="548640" indent="-228600">
              <a:defRPr sz="2200"/>
            </a:lvl2pPr>
            <a:lvl3pPr marL="822960" indent="-228600">
              <a:defRPr/>
            </a:lvl3pPr>
            <a:lvl4pPr marL="1143000" indent="-228600">
              <a:defRPr/>
            </a:lvl4pPr>
            <a:lvl5pPr marL="146304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20240"/>
            <a:ext cx="5183188" cy="82391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 name="Straight Connector 6">
            <a:extLst>
              <a:ext uri="{FF2B5EF4-FFF2-40B4-BE49-F238E27FC236}">
                <a16:creationId xmlns:a16="http://schemas.microsoft.com/office/drawing/2014/main" id="{E406EBF4-22D9-4AF1-9730-0054B5827A10}"/>
              </a:ext>
              <a:ext uri="{C183D7F6-B498-43B3-948B-1728B52AA6E4}">
                <adec:decorative xmlns:adec="http://schemas.microsoft.com/office/drawing/2017/decorative" val="1"/>
              </a:ext>
            </a:extLst>
          </p:cNvPr>
          <p:cNvCxnSpPr>
            <a:cxnSpLocks/>
          </p:cNvCxnSpPr>
          <p:nvPr/>
        </p:nvCxnSpPr>
        <p:spPr>
          <a:xfrm flipH="1">
            <a:off x="838201" y="1745190"/>
            <a:ext cx="105155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0EE09392-F981-4197-8D3E-087BCEED5426}"/>
              </a:ext>
            </a:extLst>
          </p:cNvPr>
          <p:cNvSpPr>
            <a:spLocks noGrp="1"/>
          </p:cNvSpPr>
          <p:nvPr>
            <p:ph sz="half" idx="10"/>
          </p:nvPr>
        </p:nvSpPr>
        <p:spPr>
          <a:xfrm>
            <a:off x="6172200" y="2834639"/>
            <a:ext cx="5157787" cy="3552825"/>
          </a:xfrm>
        </p:spPr>
        <p:txBody>
          <a:bodyPr/>
          <a:lstStyle>
            <a:lvl1pPr>
              <a:defRPr sz="2400"/>
            </a:lvl1pPr>
            <a:lvl2pPr marL="548640" indent="-228600">
              <a:defRPr sz="2200"/>
            </a:lvl2pPr>
            <a:lvl3pPr marL="822960" indent="-228600">
              <a:defRPr/>
            </a:lvl3pPr>
            <a:lvl4pPr marL="1143000" indent="-228600">
              <a:defRPr/>
            </a:lvl4pPr>
            <a:lvl5pPr marL="146304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54541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23339"/>
            <a:ext cx="10515600" cy="973219"/>
          </a:xfrm>
        </p:spPr>
        <p:txBody>
          <a:bodyPr anchor="t"/>
          <a:lstStyle/>
          <a:p>
            <a:r>
              <a:rPr lang="en-US"/>
              <a:t>Click to edit Master title style</a:t>
            </a:r>
          </a:p>
        </p:txBody>
      </p:sp>
      <p:cxnSp>
        <p:nvCxnSpPr>
          <p:cNvPr id="3" name="Straight Connector 2">
            <a:extLst>
              <a:ext uri="{FF2B5EF4-FFF2-40B4-BE49-F238E27FC236}">
                <a16:creationId xmlns:a16="http://schemas.microsoft.com/office/drawing/2014/main" id="{3FA23FEF-2CD3-42E9-B6C0-9E902DD87A12}"/>
              </a:ext>
              <a:ext uri="{C183D7F6-B498-43B3-948B-1728B52AA6E4}">
                <adec:decorative xmlns:adec="http://schemas.microsoft.com/office/drawing/2017/decorative" val="1"/>
              </a:ext>
            </a:extLst>
          </p:cNvPr>
          <p:cNvCxnSpPr>
            <a:cxnSpLocks/>
          </p:cNvCxnSpPr>
          <p:nvPr/>
        </p:nvCxnSpPr>
        <p:spPr>
          <a:xfrm flipH="1">
            <a:off x="838201" y="1745190"/>
            <a:ext cx="105155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26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2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7846"/>
            <a:ext cx="10515600" cy="2852737"/>
          </a:xfrm>
        </p:spPr>
        <p:txBody>
          <a:bodyPr anchor="t"/>
          <a:lstStyle>
            <a:lvl1pPr>
              <a:lnSpc>
                <a:spcPct val="125000"/>
              </a:lnSpc>
              <a:defRPr sz="6000"/>
            </a:lvl1pPr>
          </a:lstStyle>
          <a:p>
            <a:r>
              <a:rPr lang="en-US"/>
              <a:t>Click to edit Master title style</a:t>
            </a:r>
          </a:p>
        </p:txBody>
      </p:sp>
      <p:sp>
        <p:nvSpPr>
          <p:cNvPr id="3" name="Text Placeholder 2"/>
          <p:cNvSpPr>
            <a:spLocks noGrp="1"/>
          </p:cNvSpPr>
          <p:nvPr>
            <p:ph type="body" idx="1"/>
          </p:nvPr>
        </p:nvSpPr>
        <p:spPr>
          <a:xfrm>
            <a:off x="831850" y="4007571"/>
            <a:ext cx="10515600"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DB5E0C1D-ABDF-42BC-8FED-467AC3CDC17E}"/>
              </a:ext>
              <a:ext uri="{C183D7F6-B498-43B3-948B-1728B52AA6E4}">
                <adec:decorative xmlns:adec="http://schemas.microsoft.com/office/drawing/2017/decorative" val="1"/>
              </a:ext>
            </a:extLst>
          </p:cNvPr>
          <p:cNvCxnSpPr>
            <a:cxnSpLocks/>
          </p:cNvCxnSpPr>
          <p:nvPr/>
        </p:nvCxnSpPr>
        <p:spPr>
          <a:xfrm flipH="1">
            <a:off x="831850" y="4007571"/>
            <a:ext cx="10515599" cy="0"/>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38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801"/>
            <a:ext cx="3932237" cy="1371600"/>
          </a:xfrm>
        </p:spPr>
        <p:txBody>
          <a:bodyPr anchor="t"/>
          <a:lstStyle>
            <a:lvl1pPr>
              <a:lnSpc>
                <a:spcPct val="125000"/>
              </a:lnSpc>
              <a:defRPr sz="3200"/>
            </a:lvl1pPr>
          </a:lstStyle>
          <a:p>
            <a:r>
              <a:rPr lang="en-US"/>
              <a:t>Click to edit Master title style</a:t>
            </a:r>
          </a:p>
        </p:txBody>
      </p:sp>
      <p:sp>
        <p:nvSpPr>
          <p:cNvPr id="4" name="Text Placeholder 3"/>
          <p:cNvSpPr>
            <a:spLocks noGrp="1"/>
          </p:cNvSpPr>
          <p:nvPr>
            <p:ph type="body" sz="half" idx="2"/>
          </p:nvPr>
        </p:nvSpPr>
        <p:spPr>
          <a:xfrm>
            <a:off x="839788" y="234716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0012" y="680591"/>
            <a:ext cx="6172200" cy="5478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7E59B2F9-6431-430E-8464-D3A2883AE2E3}"/>
              </a:ext>
              <a:ext uri="{C183D7F6-B498-43B3-948B-1728B52AA6E4}">
                <adec:decorative xmlns:adec="http://schemas.microsoft.com/office/drawing/2017/decorative" val="1"/>
              </a:ext>
            </a:extLst>
          </p:cNvPr>
          <p:cNvCxnSpPr>
            <a:cxnSpLocks/>
          </p:cNvCxnSpPr>
          <p:nvPr/>
        </p:nvCxnSpPr>
        <p:spPr>
          <a:xfrm>
            <a:off x="4976054" y="674801"/>
            <a:ext cx="0" cy="5483952"/>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79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de 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0E10-68E2-43DA-A36F-B4E2503BBBA6}"/>
              </a:ext>
            </a:extLst>
          </p:cNvPr>
          <p:cNvSpPr>
            <a:spLocks noGrp="1"/>
          </p:cNvSpPr>
          <p:nvPr>
            <p:ph type="title"/>
          </p:nvPr>
        </p:nvSpPr>
        <p:spPr>
          <a:xfrm>
            <a:off x="484018" y="723303"/>
            <a:ext cx="3540257" cy="5430753"/>
          </a:xfrm>
          <a:prstGeom prst="rect">
            <a:avLst/>
          </a:prstGeom>
        </p:spPr>
        <p:txBody>
          <a:bodyPr anchor="ctr">
            <a:normAutofit/>
          </a:bodyPr>
          <a:lstStyle>
            <a:lvl1pPr algn="r">
              <a:lnSpc>
                <a:spcPct val="125000"/>
              </a:lnSpc>
              <a:defRPr sz="44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B77A1B9E-F9C8-4682-B21C-ED6E0F0D3EEC}"/>
              </a:ext>
            </a:extLst>
          </p:cNvPr>
          <p:cNvSpPr>
            <a:spLocks noGrp="1"/>
          </p:cNvSpPr>
          <p:nvPr>
            <p:ph sz="quarter" idx="10"/>
          </p:nvPr>
        </p:nvSpPr>
        <p:spPr>
          <a:xfrm>
            <a:off x="4912959" y="723303"/>
            <a:ext cx="6823075" cy="5430753"/>
          </a:xfrm>
        </p:spPr>
        <p:txBody>
          <a:bodyPr anchor="ctr"/>
          <a:lstStyle>
            <a:lvl2pPr marL="548640">
              <a:defRPr/>
            </a:lvl2pPr>
            <a:lvl3pPr marL="822960">
              <a:defRPr/>
            </a:lvl3pPr>
            <a:lvl4pPr marL="1143000">
              <a:defRPr/>
            </a:lvl4pPr>
            <a:lvl5pPr marL="146304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4AE09545-4618-4FFA-A92E-70F0DC4CD810}"/>
              </a:ext>
              <a:ext uri="{C183D7F6-B498-43B3-948B-1728B52AA6E4}">
                <adec:decorative xmlns:adec="http://schemas.microsoft.com/office/drawing/2017/decorative" val="1"/>
              </a:ext>
            </a:extLst>
          </p:cNvPr>
          <p:cNvCxnSpPr>
            <a:cxnSpLocks/>
          </p:cNvCxnSpPr>
          <p:nvPr/>
        </p:nvCxnSpPr>
        <p:spPr>
          <a:xfrm>
            <a:off x="4491959" y="723303"/>
            <a:ext cx="0" cy="5430753"/>
          </a:xfrm>
          <a:prstGeom prst="line">
            <a:avLst/>
          </a:prstGeom>
          <a:ln w="76200" cmpd="sng">
            <a:gradFill>
              <a:gsLst>
                <a:gs pos="0">
                  <a:schemeClr val="accent2">
                    <a:lumMod val="50000"/>
                  </a:schemeClr>
                </a:gs>
                <a:gs pos="50000">
                  <a:schemeClr val="accent2">
                    <a:lumMod val="85000"/>
                  </a:schemeClr>
                </a:gs>
                <a:gs pos="100000">
                  <a:schemeClr val="accent2">
                    <a:lumMod val="50000"/>
                  </a:schemeClr>
                </a:gs>
              </a:gsLst>
              <a:lin ang="8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8624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E2C16"/>
            </a:gs>
            <a:gs pos="49600">
              <a:srgbClr val="144120"/>
            </a:gs>
            <a:gs pos="0">
              <a:srgbClr val="1B572B"/>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9891"/>
            <a:ext cx="10515600" cy="973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46469"/>
            <a:ext cx="10515600" cy="42322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467075"/>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548640" indent="-228600" algn="l" defTabSz="914400" rtl="0" eaLnBrk="1" latinLnBrk="0" hangingPunct="1">
        <a:lnSpc>
          <a:spcPct val="114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822960" indent="-228600" algn="l" defTabSz="914400" rtl="0" eaLnBrk="1" latinLnBrk="0" hangingPunct="1">
        <a:lnSpc>
          <a:spcPct val="114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114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1463040" indent="-228600" algn="l" defTabSz="914400" rtl="0" eaLnBrk="1" latinLnBrk="0" hangingPunct="1">
        <a:lnSpc>
          <a:spcPct val="114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32" userDrawn="1">
          <p15:clr>
            <a:srgbClr val="F26B43"/>
          </p15:clr>
        </p15:guide>
        <p15:guide id="4"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49CD7F-98BF-44DD-BFA9-107D9B8B1961}"/>
              </a:ext>
            </a:extLst>
          </p:cNvPr>
          <p:cNvSpPr>
            <a:spLocks noGrp="1"/>
          </p:cNvSpPr>
          <p:nvPr>
            <p:ph type="ctrTitle"/>
          </p:nvPr>
        </p:nvSpPr>
        <p:spPr>
          <a:xfrm>
            <a:off x="1524000" y="1371382"/>
            <a:ext cx="9144000" cy="2387600"/>
          </a:xfrm>
        </p:spPr>
        <p:txBody>
          <a:bodyPr>
            <a:noAutofit/>
          </a:bodyPr>
          <a:lstStyle/>
          <a:p>
            <a:r>
              <a:rPr lang="en-US" sz="3600">
                <a:latin typeface="Cambria" panose="02040503050406030204" pitchFamily="18" charset="0"/>
                <a:ea typeface="Cambria" panose="02040503050406030204" pitchFamily="18" charset="0"/>
              </a:rPr>
              <a:t>Predictive Services </a:t>
            </a:r>
            <a:br>
              <a:rPr lang="en-US" sz="3600">
                <a:latin typeface="Cambria" panose="02040503050406030204" pitchFamily="18" charset="0"/>
                <a:ea typeface="Cambria" panose="02040503050406030204" pitchFamily="18" charset="0"/>
              </a:rPr>
            </a:br>
            <a:r>
              <a:rPr lang="en-US" sz="3600">
                <a:latin typeface="Cambria" panose="02040503050406030204" pitchFamily="18" charset="0"/>
                <a:ea typeface="Cambria" panose="02040503050406030204" pitchFamily="18" charset="0"/>
              </a:rPr>
              <a:t>Regional Conditions</a:t>
            </a:r>
          </a:p>
        </p:txBody>
      </p:sp>
      <p:sp>
        <p:nvSpPr>
          <p:cNvPr id="5" name="Date Placeholder 4">
            <a:extLst>
              <a:ext uri="{FF2B5EF4-FFF2-40B4-BE49-F238E27FC236}">
                <a16:creationId xmlns:a16="http://schemas.microsoft.com/office/drawing/2014/main" id="{07F3F694-2E23-4569-A368-CA169725E0FF}"/>
              </a:ext>
            </a:extLst>
          </p:cNvPr>
          <p:cNvSpPr>
            <a:spLocks noGrp="1"/>
          </p:cNvSpPr>
          <p:nvPr>
            <p:ph type="dt" sz="half" idx="2"/>
          </p:nvPr>
        </p:nvSpPr>
        <p:spPr>
          <a:prstGeom prst="rect">
            <a:avLst/>
          </a:prstGeom>
        </p:spPr>
        <p:txBody>
          <a:bodyPr/>
          <a:lstStyle/>
          <a:p>
            <a:fld id="{249D571B-5E29-4EB1-896A-24E9A3EC7D0A}" type="datetime1">
              <a:rPr lang="en-US" smtClean="0"/>
              <a:t>5/2/2022</a:t>
            </a:fld>
            <a:endParaRPr lang="en-US"/>
          </a:p>
        </p:txBody>
      </p:sp>
      <p:sp>
        <p:nvSpPr>
          <p:cNvPr id="2" name="TextBox 1">
            <a:extLst>
              <a:ext uri="{FF2B5EF4-FFF2-40B4-BE49-F238E27FC236}">
                <a16:creationId xmlns:a16="http://schemas.microsoft.com/office/drawing/2014/main" id="{8A185101-A836-4D58-B22A-A4152A3103BE}"/>
              </a:ext>
            </a:extLst>
          </p:cNvPr>
          <p:cNvSpPr txBox="1"/>
          <p:nvPr/>
        </p:nvSpPr>
        <p:spPr>
          <a:xfrm>
            <a:off x="3668057" y="5547858"/>
            <a:ext cx="4871785" cy="830997"/>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cs typeface="Calibri" panose="020F0502020204030204" pitchFamily="34" charset="0"/>
              </a:rPr>
              <a:t>Predictive Service</a:t>
            </a:r>
          </a:p>
          <a:p>
            <a:pPr algn="ctr"/>
            <a:r>
              <a:rPr lang="en-US" sz="2400" dirty="0">
                <a:latin typeface="Cambria" panose="02040503050406030204" pitchFamily="18" charset="0"/>
                <a:ea typeface="Cambria" panose="02040503050406030204" pitchFamily="18" charset="0"/>
                <a:cs typeface="Calibri" panose="020F0502020204030204" pitchFamily="34" charset="0"/>
              </a:rPr>
              <a:t>May 02, 2022</a:t>
            </a:r>
          </a:p>
        </p:txBody>
      </p:sp>
    </p:spTree>
    <p:extLst>
      <p:ext uri="{BB962C8B-B14F-4D97-AF65-F5344CB8AC3E}">
        <p14:creationId xmlns:p14="http://schemas.microsoft.com/office/powerpoint/2010/main" val="224262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EE8E-0758-42FB-96B7-40AE9E8D4BC1}"/>
              </a:ext>
            </a:extLst>
          </p:cNvPr>
          <p:cNvSpPr>
            <a:spLocks noGrp="1"/>
          </p:cNvSpPr>
          <p:nvPr>
            <p:ph type="title"/>
          </p:nvPr>
        </p:nvSpPr>
        <p:spPr>
          <a:xfrm>
            <a:off x="838200" y="995082"/>
            <a:ext cx="10515600" cy="667463"/>
          </a:xfrm>
        </p:spPr>
        <p:txBody>
          <a:bodyPr>
            <a:normAutofit fontScale="90000"/>
          </a:bodyPr>
          <a:lstStyle/>
          <a:p>
            <a:r>
              <a:rPr lang="en-US" dirty="0"/>
              <a:t>Fuels Moistures 1 Hour Fuels</a:t>
            </a:r>
          </a:p>
        </p:txBody>
      </p:sp>
      <p:pic>
        <p:nvPicPr>
          <p:cNvPr id="3" name="Picture 6">
            <a:extLst>
              <a:ext uri="{FF2B5EF4-FFF2-40B4-BE49-F238E27FC236}">
                <a16:creationId xmlns:a16="http://schemas.microsoft.com/office/drawing/2014/main" id="{9DB6EFDA-36BC-44B8-99A0-836CC1025997}"/>
              </a:ext>
            </a:extLst>
          </p:cNvPr>
          <p:cNvPicPr>
            <a:picLocks noChangeAspect="1"/>
          </p:cNvPicPr>
          <p:nvPr/>
        </p:nvPicPr>
        <p:blipFill rotWithShape="1">
          <a:blip r:embed="rId2">
            <a:extLst>
              <a:ext uri="{28A0092B-C50C-407E-A947-70E740481C1C}">
                <a14:useLocalDpi xmlns:a14="http://schemas.microsoft.com/office/drawing/2010/main" val="0"/>
              </a:ext>
            </a:extLst>
          </a:blip>
          <a:srcRect l="7758" r="22107" b="10229"/>
          <a:stretch/>
        </p:blipFill>
        <p:spPr>
          <a:xfrm>
            <a:off x="2618509" y="1842654"/>
            <a:ext cx="6858000" cy="4934664"/>
          </a:xfrm>
          <a:prstGeom prst="rect">
            <a:avLst/>
          </a:prstGeom>
        </p:spPr>
      </p:pic>
    </p:spTree>
    <p:extLst>
      <p:ext uri="{BB962C8B-B14F-4D97-AF65-F5344CB8AC3E}">
        <p14:creationId xmlns:p14="http://schemas.microsoft.com/office/powerpoint/2010/main" val="220116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DB2D-E24E-4D87-946B-52CF00848EC7}"/>
              </a:ext>
            </a:extLst>
          </p:cNvPr>
          <p:cNvSpPr>
            <a:spLocks noGrp="1"/>
          </p:cNvSpPr>
          <p:nvPr>
            <p:ph type="title"/>
          </p:nvPr>
        </p:nvSpPr>
        <p:spPr>
          <a:xfrm>
            <a:off x="838200" y="914400"/>
            <a:ext cx="10515600" cy="682158"/>
          </a:xfrm>
        </p:spPr>
        <p:txBody>
          <a:bodyPr>
            <a:normAutofit fontScale="90000"/>
          </a:bodyPr>
          <a:lstStyle/>
          <a:p>
            <a:r>
              <a:rPr lang="en-US" dirty="0"/>
              <a:t>Fuels Moistures 10 Hour Fuels</a:t>
            </a:r>
          </a:p>
        </p:txBody>
      </p:sp>
      <p:pic>
        <p:nvPicPr>
          <p:cNvPr id="3" name="Picture 7">
            <a:extLst>
              <a:ext uri="{FF2B5EF4-FFF2-40B4-BE49-F238E27FC236}">
                <a16:creationId xmlns:a16="http://schemas.microsoft.com/office/drawing/2014/main" id="{A5474C77-BEA3-4699-A4C1-BBBEFFF861F2}"/>
              </a:ext>
            </a:extLst>
          </p:cNvPr>
          <p:cNvPicPr>
            <a:picLocks noChangeAspect="1"/>
          </p:cNvPicPr>
          <p:nvPr/>
        </p:nvPicPr>
        <p:blipFill rotWithShape="1">
          <a:blip r:embed="rId3">
            <a:extLst>
              <a:ext uri="{28A0092B-C50C-407E-A947-70E740481C1C}">
                <a14:useLocalDpi xmlns:a14="http://schemas.microsoft.com/office/drawing/2010/main" val="0"/>
              </a:ext>
            </a:extLst>
          </a:blip>
          <a:srcRect l="34567" r="22161" b="10147"/>
          <a:stretch/>
        </p:blipFill>
        <p:spPr>
          <a:xfrm>
            <a:off x="3397623" y="1796521"/>
            <a:ext cx="5396753" cy="4998726"/>
          </a:xfrm>
          <a:prstGeom prst="rect">
            <a:avLst/>
          </a:prstGeom>
        </p:spPr>
      </p:pic>
    </p:spTree>
    <p:extLst>
      <p:ext uri="{BB962C8B-B14F-4D97-AF65-F5344CB8AC3E}">
        <p14:creationId xmlns:p14="http://schemas.microsoft.com/office/powerpoint/2010/main" val="355348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4B3E-1C60-4048-9D33-81BFB02C8A15}"/>
              </a:ext>
            </a:extLst>
          </p:cNvPr>
          <p:cNvSpPr>
            <a:spLocks noGrp="1"/>
          </p:cNvSpPr>
          <p:nvPr>
            <p:ph type="title"/>
          </p:nvPr>
        </p:nvSpPr>
        <p:spPr>
          <a:xfrm>
            <a:off x="838200" y="923365"/>
            <a:ext cx="10515600" cy="673193"/>
          </a:xfrm>
        </p:spPr>
        <p:txBody>
          <a:bodyPr>
            <a:normAutofit fontScale="90000"/>
          </a:bodyPr>
          <a:lstStyle/>
          <a:p>
            <a:r>
              <a:rPr lang="en-US" dirty="0"/>
              <a:t>Fuels Moistures 100 Hour Fuels</a:t>
            </a:r>
          </a:p>
        </p:txBody>
      </p:sp>
      <p:pic>
        <p:nvPicPr>
          <p:cNvPr id="5" name="Picture 8">
            <a:extLst>
              <a:ext uri="{FF2B5EF4-FFF2-40B4-BE49-F238E27FC236}">
                <a16:creationId xmlns:a16="http://schemas.microsoft.com/office/drawing/2014/main" id="{2E1E05D0-1097-4B4A-9007-76049C0C55F5}"/>
              </a:ext>
            </a:extLst>
          </p:cNvPr>
          <p:cNvPicPr>
            <a:picLocks noChangeAspect="1"/>
          </p:cNvPicPr>
          <p:nvPr/>
        </p:nvPicPr>
        <p:blipFill rotWithShape="1">
          <a:blip r:embed="rId2">
            <a:extLst>
              <a:ext uri="{28A0092B-C50C-407E-A947-70E740481C1C}">
                <a14:useLocalDpi xmlns:a14="http://schemas.microsoft.com/office/drawing/2010/main" val="0"/>
              </a:ext>
            </a:extLst>
          </a:blip>
          <a:srcRect l="32839" t="1067" r="22411" b="11372"/>
          <a:stretch/>
        </p:blipFill>
        <p:spPr>
          <a:xfrm>
            <a:off x="3424518" y="1856492"/>
            <a:ext cx="5334000" cy="5001508"/>
          </a:xfrm>
          <a:prstGeom prst="rect">
            <a:avLst/>
          </a:prstGeom>
        </p:spPr>
      </p:pic>
    </p:spTree>
    <p:extLst>
      <p:ext uri="{BB962C8B-B14F-4D97-AF65-F5344CB8AC3E}">
        <p14:creationId xmlns:p14="http://schemas.microsoft.com/office/powerpoint/2010/main" val="151958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5823-4BCC-4E17-9674-9F68D33A783E}"/>
              </a:ext>
            </a:extLst>
          </p:cNvPr>
          <p:cNvSpPr>
            <a:spLocks noGrp="1"/>
          </p:cNvSpPr>
          <p:nvPr>
            <p:ph type="title"/>
          </p:nvPr>
        </p:nvSpPr>
        <p:spPr>
          <a:xfrm>
            <a:off x="838200" y="914400"/>
            <a:ext cx="10515600" cy="679623"/>
          </a:xfrm>
        </p:spPr>
        <p:txBody>
          <a:bodyPr>
            <a:normAutofit fontScale="90000"/>
          </a:bodyPr>
          <a:lstStyle/>
          <a:p>
            <a:r>
              <a:rPr lang="en-US" sz="5000" dirty="0">
                <a:latin typeface="Cambria" panose="02040503050406030204" pitchFamily="18" charset="0"/>
                <a:ea typeface="Cambria" panose="02040503050406030204" pitchFamily="18" charset="0"/>
              </a:rPr>
              <a:t>Weather Discussion – North Ops</a:t>
            </a:r>
          </a:p>
        </p:txBody>
      </p:sp>
      <p:sp>
        <p:nvSpPr>
          <p:cNvPr id="3" name="Content Placeholder 2">
            <a:extLst>
              <a:ext uri="{FF2B5EF4-FFF2-40B4-BE49-F238E27FC236}">
                <a16:creationId xmlns:a16="http://schemas.microsoft.com/office/drawing/2014/main" id="{D76EB4A3-3F18-48CC-BDB5-6D944BAE3A82}"/>
              </a:ext>
            </a:extLst>
          </p:cNvPr>
          <p:cNvSpPr>
            <a:spLocks noGrp="1"/>
          </p:cNvSpPr>
          <p:nvPr>
            <p:ph idx="1"/>
          </p:nvPr>
        </p:nvSpPr>
        <p:spPr/>
        <p:txBody>
          <a:bodyPr>
            <a:normAutofit/>
          </a:bodyPr>
          <a:lstStyle/>
          <a:p>
            <a:pPr marL="0" indent="0">
              <a:buNone/>
            </a:pPr>
            <a:endParaRPr lang="en-US" sz="1900">
              <a:latin typeface="Cambria" panose="02040503050406030204" pitchFamily="18" charset="0"/>
              <a:ea typeface="Cambria" panose="02040503050406030204" pitchFamily="18" charset="0"/>
            </a:endParaRPr>
          </a:p>
          <a:p>
            <a:endParaRPr lang="en-US" sz="3200">
              <a:latin typeface="Cambria" panose="02040503050406030204" pitchFamily="18" charset="0"/>
              <a:ea typeface="Cambria" panose="02040503050406030204" pitchFamily="18" charset="0"/>
            </a:endParaRPr>
          </a:p>
          <a:p>
            <a:endParaRPr lang="en-US" sz="320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5599753-CC0C-4A28-865A-2254ECF27BC5}"/>
              </a:ext>
            </a:extLst>
          </p:cNvPr>
          <p:cNvSpPr txBox="1"/>
          <p:nvPr/>
        </p:nvSpPr>
        <p:spPr>
          <a:xfrm>
            <a:off x="838200" y="2235666"/>
            <a:ext cx="10515600" cy="3170099"/>
          </a:xfrm>
          <a:prstGeom prst="rect">
            <a:avLst/>
          </a:prstGeom>
          <a:noFill/>
        </p:spPr>
        <p:txBody>
          <a:bodyPr wrap="square" lIns="91440" tIns="45720" rIns="91440" bIns="45720" anchor="t">
            <a:spAutoFit/>
          </a:bodyPr>
          <a:lstStyle/>
          <a:p>
            <a:r>
              <a:rPr lang="en-US" sz="2000"/>
              <a:t>The weather pattern was more unsettled during March compared to January and February, but below normal precipitation remained across most of the area. Average temperatures were generally above normal excluding some of the near coastal areas. The outlook for the North Ops region is for near to above normal temperatures and near to below normal precipitation from April through July. The weather pattern during April appears to be like what occurred in March but a tad drier overall. May and June look to be warmer and drier. Critically dry wind events, whether they be westerly or northerly, should occur with normal frequency from April to June. La Niña influences should remain through the spring and could possibly extend into the summer although confidence is less for the summer extension. </a:t>
            </a:r>
            <a:endParaRPr lang="en-US" sz="2000">
              <a:cs typeface="Arial"/>
            </a:endParaRPr>
          </a:p>
        </p:txBody>
      </p:sp>
    </p:spTree>
    <p:extLst>
      <p:ext uri="{BB962C8B-B14F-4D97-AF65-F5344CB8AC3E}">
        <p14:creationId xmlns:p14="http://schemas.microsoft.com/office/powerpoint/2010/main" val="29794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5823-4BCC-4E17-9674-9F68D33A783E}"/>
              </a:ext>
            </a:extLst>
          </p:cNvPr>
          <p:cNvSpPr>
            <a:spLocks noGrp="1"/>
          </p:cNvSpPr>
          <p:nvPr>
            <p:ph type="title"/>
          </p:nvPr>
        </p:nvSpPr>
        <p:spPr>
          <a:xfrm>
            <a:off x="838200" y="905435"/>
            <a:ext cx="10515600" cy="688588"/>
          </a:xfrm>
        </p:spPr>
        <p:txBody>
          <a:bodyPr>
            <a:normAutofit fontScale="90000"/>
          </a:bodyPr>
          <a:lstStyle/>
          <a:p>
            <a:r>
              <a:rPr lang="en-US" sz="5000" dirty="0">
                <a:latin typeface="Cambria" panose="02040503050406030204" pitchFamily="18" charset="0"/>
                <a:ea typeface="Cambria" panose="02040503050406030204" pitchFamily="18" charset="0"/>
              </a:rPr>
              <a:t>Fuels Discussion - North Ops</a:t>
            </a:r>
          </a:p>
        </p:txBody>
      </p:sp>
      <p:sp>
        <p:nvSpPr>
          <p:cNvPr id="7" name="TextBox 6">
            <a:extLst>
              <a:ext uri="{FF2B5EF4-FFF2-40B4-BE49-F238E27FC236}">
                <a16:creationId xmlns:a16="http://schemas.microsoft.com/office/drawing/2014/main" id="{C9B8855B-45D5-4CA0-B8AA-443168EFC95B}"/>
              </a:ext>
            </a:extLst>
          </p:cNvPr>
          <p:cNvSpPr txBox="1"/>
          <p:nvPr/>
        </p:nvSpPr>
        <p:spPr>
          <a:xfrm>
            <a:off x="649919" y="2197821"/>
            <a:ext cx="10892161" cy="3477875"/>
          </a:xfrm>
          <a:prstGeom prst="rect">
            <a:avLst/>
          </a:prstGeom>
          <a:noFill/>
        </p:spPr>
        <p:txBody>
          <a:bodyPr wrap="square" lIns="91440" tIns="45720" rIns="91440" bIns="45720" anchor="t">
            <a:spAutoFit/>
          </a:bodyPr>
          <a:lstStyle/>
          <a:p>
            <a:r>
              <a:rPr lang="en-US" sz="2000"/>
              <a:t>A variety of fuel conditions and flammability exists across northern California, but dead fuels are generally drier than normal. The 1000-hour dead fuel moisture indicates an overall drying trend since January. The woody shrubs are in a mixed flammability state, due to long term drought impacts and an unusual early start to the main growing season. The woody shrubs have greened up across the lower elevations and are in greening up across some, if not most, mid elevations. Abundant late October and December moisture promoted widespread herbaceous fuel growth up to 4000-4500 feet. Curing was visible from February through March across the lowest elevations due to the extended dry periods. Herbaceous fuel loading is still a bit unknown, but it is likely to be near to below normal most areas. The snow cover and water content lowered from 60-65% at the beginning of March to 30-40% at the end of the month. This is the lowest it has been, for this time of year, in the last 5 years. </a:t>
            </a:r>
            <a:endParaRPr lang="en-US" sz="2000">
              <a:cs typeface="Arial"/>
            </a:endParaRPr>
          </a:p>
        </p:txBody>
      </p:sp>
    </p:spTree>
    <p:extLst>
      <p:ext uri="{BB962C8B-B14F-4D97-AF65-F5344CB8AC3E}">
        <p14:creationId xmlns:p14="http://schemas.microsoft.com/office/powerpoint/2010/main" val="108203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5823-4BCC-4E17-9674-9F68D33A783E}"/>
              </a:ext>
            </a:extLst>
          </p:cNvPr>
          <p:cNvSpPr>
            <a:spLocks noGrp="1"/>
          </p:cNvSpPr>
          <p:nvPr>
            <p:ph type="title"/>
          </p:nvPr>
        </p:nvSpPr>
        <p:spPr>
          <a:xfrm>
            <a:off x="838200" y="923365"/>
            <a:ext cx="10515600" cy="670658"/>
          </a:xfrm>
        </p:spPr>
        <p:txBody>
          <a:bodyPr>
            <a:normAutofit fontScale="90000"/>
          </a:bodyPr>
          <a:lstStyle/>
          <a:p>
            <a:r>
              <a:rPr lang="en-US" sz="5000" dirty="0">
                <a:latin typeface="Cambria" panose="02040503050406030204" pitchFamily="18" charset="0"/>
                <a:ea typeface="Cambria" panose="02040503050406030204" pitchFamily="18" charset="0"/>
              </a:rPr>
              <a:t>North Ops.</a:t>
            </a:r>
          </a:p>
        </p:txBody>
      </p:sp>
      <p:sp>
        <p:nvSpPr>
          <p:cNvPr id="3" name="Content Placeholder 2">
            <a:extLst>
              <a:ext uri="{FF2B5EF4-FFF2-40B4-BE49-F238E27FC236}">
                <a16:creationId xmlns:a16="http://schemas.microsoft.com/office/drawing/2014/main" id="{D76EB4A3-3F18-48CC-BDB5-6D944BAE3A82}"/>
              </a:ext>
            </a:extLst>
          </p:cNvPr>
          <p:cNvSpPr>
            <a:spLocks noGrp="1"/>
          </p:cNvSpPr>
          <p:nvPr>
            <p:ph idx="1"/>
          </p:nvPr>
        </p:nvSpPr>
        <p:spPr/>
        <p:txBody>
          <a:bodyPr>
            <a:normAutofit/>
          </a:bodyPr>
          <a:lstStyle/>
          <a:p>
            <a:pPr marL="0" indent="0">
              <a:buNone/>
            </a:pPr>
            <a:endParaRPr lang="en-US" sz="1900">
              <a:latin typeface="Cambria" panose="02040503050406030204" pitchFamily="18" charset="0"/>
              <a:ea typeface="Cambria" panose="02040503050406030204" pitchFamily="18" charset="0"/>
            </a:endParaRPr>
          </a:p>
          <a:p>
            <a:endParaRPr lang="en-US" sz="3200">
              <a:latin typeface="Cambria" panose="02040503050406030204" pitchFamily="18" charset="0"/>
              <a:ea typeface="Cambria" panose="02040503050406030204" pitchFamily="18" charset="0"/>
            </a:endParaRPr>
          </a:p>
          <a:p>
            <a:endParaRPr lang="en-US" sz="320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A2A82C1-DCB7-437A-8601-A127DD87BD2D}"/>
              </a:ext>
            </a:extLst>
          </p:cNvPr>
          <p:cNvSpPr txBox="1"/>
          <p:nvPr/>
        </p:nvSpPr>
        <p:spPr>
          <a:xfrm>
            <a:off x="775317" y="1928107"/>
            <a:ext cx="10578483" cy="4216539"/>
          </a:xfrm>
          <a:prstGeom prst="rect">
            <a:avLst/>
          </a:prstGeom>
          <a:noFill/>
        </p:spPr>
        <p:txBody>
          <a:bodyPr wrap="square" lIns="91440" tIns="45720" rIns="91440" bIns="45720" anchor="t">
            <a:spAutoFit/>
          </a:bodyPr>
          <a:lstStyle/>
          <a:p>
            <a:pPr algn="ctr"/>
            <a:r>
              <a:rPr lang="en-US" sz="2800"/>
              <a:t>April - July 2022 North Ops Highlights</a:t>
            </a:r>
          </a:p>
          <a:p>
            <a:pPr algn="ctr"/>
            <a:endParaRPr lang="en-US" sz="2400"/>
          </a:p>
          <a:p>
            <a:pPr marL="285750" indent="-285750">
              <a:buFont typeface="Arial" panose="020B0604020202020204" pitchFamily="34" charset="0"/>
              <a:buChar char="•"/>
            </a:pPr>
            <a:r>
              <a:rPr lang="en-US" sz="2400"/>
              <a:t>Weather outlook for April to July is near to above normal temperatures and near to below normal precipitation.</a:t>
            </a:r>
            <a:endParaRPr lang="en-US" sz="2400">
              <a:cs typeface="Arial"/>
            </a:endParaRPr>
          </a:p>
          <a:p>
            <a:pPr marL="285750" indent="-285750">
              <a:buFont typeface="Arial" panose="020B0604020202020204" pitchFamily="34" charset="0"/>
              <a:buChar char="•"/>
            </a:pPr>
            <a:r>
              <a:rPr lang="en-US" sz="2400"/>
              <a:t>Growing season started early therefore earlier flammable fuel alignments likely.</a:t>
            </a:r>
            <a:endParaRPr lang="en-US" sz="2400">
              <a:cs typeface="Arial"/>
            </a:endParaRPr>
          </a:p>
          <a:p>
            <a:pPr marL="285750" indent="-285750">
              <a:buFont typeface="Arial" panose="020B0604020202020204" pitchFamily="34" charset="0"/>
              <a:buChar char="•"/>
            </a:pPr>
            <a:r>
              <a:rPr lang="en-US" sz="2400">
                <a:cs typeface="Arial"/>
              </a:rPr>
              <a:t>Fuel conditions vary based on elevations with flammability increasing May through July</a:t>
            </a:r>
            <a:endParaRPr lang="en-US" sz="2400"/>
          </a:p>
          <a:p>
            <a:pPr marL="285750" indent="-285750">
              <a:buFont typeface="Arial" panose="020B0604020202020204" pitchFamily="34" charset="0"/>
              <a:buChar char="•"/>
            </a:pPr>
            <a:r>
              <a:rPr lang="en-US" sz="2400"/>
              <a:t>Significant Fire Potential is Normal for all areas in April, then increasing to Above Normal for May and June across low and mid elevations. Then in July </a:t>
            </a:r>
            <a:r>
              <a:rPr lang="en-US" sz="2400">
                <a:ea typeface="+mn-lt"/>
                <a:cs typeface="+mn-lt"/>
              </a:rPr>
              <a:t>all elevations will</a:t>
            </a:r>
            <a:r>
              <a:rPr lang="en-US" sz="2400"/>
              <a:t> be Above Normal for significant fire potential. </a:t>
            </a:r>
            <a:endParaRPr lang="en-US" sz="2400">
              <a:cs typeface="Arial"/>
            </a:endParaRPr>
          </a:p>
        </p:txBody>
      </p:sp>
    </p:spTree>
    <p:extLst>
      <p:ext uri="{BB962C8B-B14F-4D97-AF65-F5344CB8AC3E}">
        <p14:creationId xmlns:p14="http://schemas.microsoft.com/office/powerpoint/2010/main" val="195005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8EC4-6594-43ED-BC12-38C9003D03C9}"/>
              </a:ext>
            </a:extLst>
          </p:cNvPr>
          <p:cNvSpPr>
            <a:spLocks noGrp="1"/>
          </p:cNvSpPr>
          <p:nvPr>
            <p:ph type="title"/>
          </p:nvPr>
        </p:nvSpPr>
        <p:spPr>
          <a:xfrm>
            <a:off x="694765" y="815789"/>
            <a:ext cx="10515600" cy="746239"/>
          </a:xfrm>
        </p:spPr>
        <p:txBody>
          <a:bodyPr>
            <a:noAutofit/>
          </a:bodyPr>
          <a:lstStyle/>
          <a:p>
            <a:r>
              <a:rPr lang="en-US" sz="5000" dirty="0">
                <a:latin typeface="Cambria"/>
                <a:ea typeface="Cambria"/>
              </a:rPr>
              <a:t>Weather Discussion – South Ops.</a:t>
            </a:r>
            <a:endParaRPr lang="en-US" sz="5000"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0CBFE116-AE49-A445-9DC0-F08CE145DB73}"/>
              </a:ext>
            </a:extLst>
          </p:cNvPr>
          <p:cNvSpPr>
            <a:spLocks noGrp="1"/>
          </p:cNvSpPr>
          <p:nvPr>
            <p:ph idx="1"/>
          </p:nvPr>
        </p:nvSpPr>
        <p:spPr/>
        <p:txBody>
          <a:bodyPr vert="horz" lIns="91440" tIns="45720" rIns="91440" bIns="45720" rtlCol="0" anchor="t">
            <a:normAutofit fontScale="70000" lnSpcReduction="20000"/>
          </a:bodyPr>
          <a:lstStyle/>
          <a:p>
            <a:r>
              <a:rPr lang="en-US">
                <a:ea typeface="+mn-lt"/>
                <a:cs typeface="+mn-lt"/>
              </a:rPr>
              <a:t>Weather Discussion High pressure remained just off the California Coast most of March, just like it did in January and February. The area of high pressure caused temperatures to be above normal most of the month. However, a few troughs brought brief periods of below normal temperatures. Overall, temperatures were above normal in March, with the greatest anomalies over the coastal areas. Our first significant storm since the end of December occurred at the end of the month. Most locations away from the deserts received between a half inch and 2 inches of rainfall with this storm. The other troughs came out of the north and brought scattered showers with light precipitation totals on a few days. Most of the area received below normal precipitation in March. However, near to a little above normal precipitation occurred over the southern part of the San Joaquin Valley and southern San Diego County. The snowpack in the Sierra is now melting rapidly and it is currently between 40% and 50% of normal. Light to moderate Santa Ana wind events occurred throughout the month. There were brief periods of strong westerly winds over the mountains and deserts ahead of each trough.</a:t>
            </a:r>
            <a:endParaRPr lang="en-US"/>
          </a:p>
        </p:txBody>
      </p:sp>
    </p:spTree>
    <p:extLst>
      <p:ext uri="{BB962C8B-B14F-4D97-AF65-F5344CB8AC3E}">
        <p14:creationId xmlns:p14="http://schemas.microsoft.com/office/powerpoint/2010/main" val="50793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C931-44F7-4F59-930B-E5CA88950E73}"/>
              </a:ext>
            </a:extLst>
          </p:cNvPr>
          <p:cNvSpPr>
            <a:spLocks noGrp="1"/>
          </p:cNvSpPr>
          <p:nvPr>
            <p:ph type="title"/>
          </p:nvPr>
        </p:nvSpPr>
        <p:spPr>
          <a:xfrm>
            <a:off x="838200" y="833718"/>
            <a:ext cx="10515600" cy="760305"/>
          </a:xfrm>
        </p:spPr>
        <p:txBody>
          <a:bodyPr>
            <a:normAutofit fontScale="90000"/>
          </a:bodyPr>
          <a:lstStyle/>
          <a:p>
            <a:pPr>
              <a:lnSpc>
                <a:spcPct val="100000"/>
              </a:lnSpc>
            </a:pPr>
            <a:r>
              <a:rPr lang="en-US" dirty="0">
                <a:latin typeface="Cambria"/>
                <a:ea typeface="Cambria"/>
              </a:rPr>
              <a:t>Fuels Discussion – South Ops.</a:t>
            </a:r>
            <a:endParaRPr lang="en-US"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3EA1DF4D-5314-A163-156F-105F42353DCD}"/>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Fuels Discussion The drought is getting worse since precipitation has been well below normal since January . Most of the San Joaquin Valley as well as the deserts bordering Nevada and Arizona are now in extreme drought. The rest of Central and Southern California is mainly in severe drought. The only exception is that moderate drought continues from the mountains westward south of Los Angeles County. Both the 1000-hr and 100-hr dead fuel moisture remained below normal and broke record low values most of the month. The curing phase of the fine fuels across the lower elevations has started to begin. The live fuel moisture is now starting to decrease, but it remains well above normal. Usually, the live fuel moisture peaks in early to mid-April so we are around a month ahead of schedule. </a:t>
            </a:r>
            <a:endParaRPr lang="en-US"/>
          </a:p>
        </p:txBody>
      </p:sp>
    </p:spTree>
    <p:extLst>
      <p:ext uri="{BB962C8B-B14F-4D97-AF65-F5344CB8AC3E}">
        <p14:creationId xmlns:p14="http://schemas.microsoft.com/office/powerpoint/2010/main" val="199536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5823-4BCC-4E17-9674-9F68D33A783E}"/>
              </a:ext>
            </a:extLst>
          </p:cNvPr>
          <p:cNvSpPr>
            <a:spLocks noGrp="1"/>
          </p:cNvSpPr>
          <p:nvPr>
            <p:ph type="title"/>
          </p:nvPr>
        </p:nvSpPr>
        <p:spPr>
          <a:xfrm>
            <a:off x="838200" y="851647"/>
            <a:ext cx="10515600" cy="742376"/>
          </a:xfrm>
        </p:spPr>
        <p:txBody>
          <a:bodyPr>
            <a:normAutofit fontScale="90000"/>
          </a:bodyPr>
          <a:lstStyle/>
          <a:p>
            <a:r>
              <a:rPr lang="en-US" sz="5000" dirty="0">
                <a:latin typeface="Cambria" panose="02040503050406030204" pitchFamily="18" charset="0"/>
                <a:ea typeface="Cambria" panose="02040503050406030204" pitchFamily="18" charset="0"/>
              </a:rPr>
              <a:t>South Ops.</a:t>
            </a:r>
          </a:p>
        </p:txBody>
      </p:sp>
      <p:sp>
        <p:nvSpPr>
          <p:cNvPr id="3" name="Content Placeholder 2">
            <a:extLst>
              <a:ext uri="{FF2B5EF4-FFF2-40B4-BE49-F238E27FC236}">
                <a16:creationId xmlns:a16="http://schemas.microsoft.com/office/drawing/2014/main" id="{D76EB4A3-3F18-48CC-BDB5-6D944BAE3A82}"/>
              </a:ext>
            </a:extLst>
          </p:cNvPr>
          <p:cNvSpPr>
            <a:spLocks noGrp="1"/>
          </p:cNvSpPr>
          <p:nvPr>
            <p:ph idx="1"/>
          </p:nvPr>
        </p:nvSpPr>
        <p:spPr>
          <a:xfrm>
            <a:off x="988595" y="1960345"/>
            <a:ext cx="10515600" cy="4232275"/>
          </a:xfrm>
        </p:spPr>
        <p:txBody>
          <a:bodyPr>
            <a:normAutofit/>
          </a:bodyPr>
          <a:lstStyle/>
          <a:p>
            <a:pPr marL="0" indent="0">
              <a:buNone/>
            </a:pPr>
            <a:endParaRPr lang="en-US" sz="1900">
              <a:latin typeface="Cambria" panose="02040503050406030204" pitchFamily="18" charset="0"/>
              <a:ea typeface="Cambria" panose="02040503050406030204" pitchFamily="18" charset="0"/>
            </a:endParaRPr>
          </a:p>
          <a:p>
            <a:endParaRPr lang="en-US" sz="3200">
              <a:latin typeface="Cambria" panose="02040503050406030204" pitchFamily="18" charset="0"/>
              <a:ea typeface="Cambria" panose="02040503050406030204" pitchFamily="18" charset="0"/>
            </a:endParaRPr>
          </a:p>
          <a:p>
            <a:endParaRPr lang="en-US" sz="320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F6355B1-E265-2F9D-D8AF-79DDD525DCE9}"/>
              </a:ext>
            </a:extLst>
          </p:cNvPr>
          <p:cNvSpPr txBox="1"/>
          <p:nvPr/>
        </p:nvSpPr>
        <p:spPr>
          <a:xfrm>
            <a:off x="603585" y="1967163"/>
            <a:ext cx="1142598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April 2022 - July 2022 South Ops Highlights</a:t>
            </a:r>
            <a:r>
              <a:rPr lang="en-US"/>
              <a:t> </a:t>
            </a:r>
          </a:p>
          <a:p>
            <a:pPr algn="ctr"/>
            <a:endParaRPr lang="en-US"/>
          </a:p>
          <a:p>
            <a:pPr marL="285750" indent="-285750">
              <a:buFont typeface="Arial"/>
              <a:buChar char="•"/>
            </a:pPr>
            <a:r>
              <a:rPr lang="en-US" sz="2400"/>
              <a:t>Temperatures will likely be above normal through July.</a:t>
            </a:r>
            <a:endParaRPr lang="en-US" sz="2400">
              <a:cs typeface="Arial"/>
            </a:endParaRPr>
          </a:p>
          <a:p>
            <a:pPr marL="285750" indent="-285750">
              <a:buFont typeface="Arial"/>
              <a:buChar char="•"/>
            </a:pPr>
            <a:r>
              <a:rPr lang="en-US" sz="2400"/>
              <a:t> Rainfall will likely be below normal through June.</a:t>
            </a:r>
            <a:endParaRPr lang="en-US" sz="2400">
              <a:cs typeface="Arial"/>
            </a:endParaRPr>
          </a:p>
          <a:p>
            <a:pPr marL="285750" indent="-285750">
              <a:buFont typeface="Arial"/>
              <a:buChar char="•"/>
            </a:pPr>
            <a:r>
              <a:rPr lang="en-US" sz="2400"/>
              <a:t> The amount of Santa Ana wind events will likely be near to a little above normal in April and May. </a:t>
            </a:r>
            <a:endParaRPr lang="en-US" sz="2400">
              <a:cs typeface="Arial"/>
            </a:endParaRPr>
          </a:p>
          <a:p>
            <a:pPr marL="285750" indent="-285750">
              <a:buFont typeface="Arial"/>
              <a:buChar char="•"/>
            </a:pPr>
            <a:r>
              <a:rPr lang="en-US" sz="2400"/>
              <a:t>The marine layer will likely be shallower and not penetrate as far inland as normal in May and June.</a:t>
            </a:r>
            <a:endParaRPr lang="en-US" sz="2400">
              <a:cs typeface="Arial"/>
            </a:endParaRPr>
          </a:p>
          <a:p>
            <a:pPr marL="285750" indent="-285750">
              <a:buFont typeface="Arial"/>
              <a:buChar char="•"/>
            </a:pPr>
            <a:r>
              <a:rPr lang="en-US" sz="2400"/>
              <a:t> Monsoon shower and thunderstorm activity will likely be near to above normal in</a:t>
            </a:r>
            <a:endParaRPr lang="en-US" sz="2400">
              <a:cs typeface="Arial"/>
            </a:endParaRPr>
          </a:p>
        </p:txBody>
      </p:sp>
    </p:spTree>
    <p:extLst>
      <p:ext uri="{BB962C8B-B14F-4D97-AF65-F5344CB8AC3E}">
        <p14:creationId xmlns:p14="http://schemas.microsoft.com/office/powerpoint/2010/main" val="370862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B26-7C85-BAA0-D823-B932A1A6A1D5}"/>
              </a:ext>
            </a:extLst>
          </p:cNvPr>
          <p:cNvSpPr>
            <a:spLocks noGrp="1"/>
          </p:cNvSpPr>
          <p:nvPr>
            <p:ph type="title"/>
          </p:nvPr>
        </p:nvSpPr>
        <p:spPr/>
        <p:txBody>
          <a:bodyPr/>
          <a:lstStyle/>
          <a:p>
            <a:r>
              <a:rPr lang="en-US" dirty="0">
                <a:cs typeface="Arial"/>
              </a:rPr>
              <a:t>Indices </a:t>
            </a:r>
            <a:endParaRPr lang="en-US" dirty="0"/>
          </a:p>
        </p:txBody>
      </p:sp>
      <p:pic>
        <p:nvPicPr>
          <p:cNvPr id="5" name="Picture 5">
            <a:extLst>
              <a:ext uri="{FF2B5EF4-FFF2-40B4-BE49-F238E27FC236}">
                <a16:creationId xmlns:a16="http://schemas.microsoft.com/office/drawing/2014/main" id="{E9E297BF-8F7D-B715-E474-A8AB211E7D72}"/>
              </a:ext>
            </a:extLst>
          </p:cNvPr>
          <p:cNvPicPr>
            <a:picLocks noChangeAspect="1"/>
          </p:cNvPicPr>
          <p:nvPr/>
        </p:nvPicPr>
        <p:blipFill>
          <a:blip r:embed="rId2"/>
          <a:stretch>
            <a:fillRect/>
          </a:stretch>
        </p:blipFill>
        <p:spPr>
          <a:xfrm>
            <a:off x="6184900" y="2434667"/>
            <a:ext cx="5673271" cy="4220237"/>
          </a:xfrm>
          <a:prstGeom prst="rect">
            <a:avLst/>
          </a:prstGeom>
        </p:spPr>
      </p:pic>
      <p:pic>
        <p:nvPicPr>
          <p:cNvPr id="8" name="Picture 8">
            <a:extLst>
              <a:ext uri="{FF2B5EF4-FFF2-40B4-BE49-F238E27FC236}">
                <a16:creationId xmlns:a16="http://schemas.microsoft.com/office/drawing/2014/main" id="{9FB31FFA-154B-BEA3-E51F-63E80FF7D1A6}"/>
              </a:ext>
            </a:extLst>
          </p:cNvPr>
          <p:cNvPicPr>
            <a:picLocks noGrp="1" noChangeAspect="1"/>
          </p:cNvPicPr>
          <p:nvPr>
            <p:ph idx="1"/>
          </p:nvPr>
        </p:nvPicPr>
        <p:blipFill rotWithShape="1">
          <a:blip r:embed="rId3"/>
          <a:srcRect l="-1" r="-1371"/>
          <a:stretch/>
        </p:blipFill>
        <p:spPr>
          <a:xfrm>
            <a:off x="424442" y="2437311"/>
            <a:ext cx="5760458" cy="4232275"/>
          </a:xfrm>
          <a:ln>
            <a:solidFill>
              <a:srgbClr val="00B0F0"/>
            </a:solidFill>
          </a:ln>
        </p:spPr>
      </p:pic>
      <p:sp>
        <p:nvSpPr>
          <p:cNvPr id="3" name="TextBox 2">
            <a:extLst>
              <a:ext uri="{FF2B5EF4-FFF2-40B4-BE49-F238E27FC236}">
                <a16:creationId xmlns:a16="http://schemas.microsoft.com/office/drawing/2014/main" id="{89021355-AE7C-EB25-FEC4-F757D4DF184D}"/>
              </a:ext>
            </a:extLst>
          </p:cNvPr>
          <p:cNvSpPr txBox="1"/>
          <p:nvPr/>
        </p:nvSpPr>
        <p:spPr>
          <a:xfrm>
            <a:off x="424543" y="1857828"/>
            <a:ext cx="63626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Dead fuel moistures are low across a majority of the state</a:t>
            </a:r>
            <a:endParaRPr lang="en-US">
              <a:cs typeface="Arial"/>
            </a:endParaRPr>
          </a:p>
        </p:txBody>
      </p:sp>
      <p:sp>
        <p:nvSpPr>
          <p:cNvPr id="4" name="Oval 3">
            <a:extLst>
              <a:ext uri="{FF2B5EF4-FFF2-40B4-BE49-F238E27FC236}">
                <a16:creationId xmlns:a16="http://schemas.microsoft.com/office/drawing/2014/main" id="{B8FF2311-9208-4C0A-B64A-8CA344207C45}"/>
              </a:ext>
            </a:extLst>
          </p:cNvPr>
          <p:cNvSpPr/>
          <p:nvPr/>
        </p:nvSpPr>
        <p:spPr>
          <a:xfrm>
            <a:off x="838200" y="4034118"/>
            <a:ext cx="685800" cy="124609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A150E27-BF23-489F-AD89-83FD444C52C3}"/>
              </a:ext>
            </a:extLst>
          </p:cNvPr>
          <p:cNvSpPr/>
          <p:nvPr/>
        </p:nvSpPr>
        <p:spPr>
          <a:xfrm>
            <a:off x="6598658" y="4034118"/>
            <a:ext cx="685800" cy="124609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82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75E9-AC90-40F4-8092-1BD4F9E7082E}"/>
              </a:ext>
            </a:extLst>
          </p:cNvPr>
          <p:cNvSpPr>
            <a:spLocks noGrp="1"/>
          </p:cNvSpPr>
          <p:nvPr>
            <p:ph type="title"/>
          </p:nvPr>
        </p:nvSpPr>
        <p:spPr/>
        <p:txBody>
          <a:bodyPr>
            <a:normAutofit/>
          </a:bodyPr>
          <a:lstStyle/>
          <a:p>
            <a:r>
              <a:rPr lang="en-US" sz="5000" dirty="0">
                <a:latin typeface="Cambria" panose="02040503050406030204" pitchFamily="18" charset="0"/>
                <a:ea typeface="Cambria" panose="02040503050406030204" pitchFamily="18" charset="0"/>
              </a:rPr>
              <a:t>Overview- </a:t>
            </a:r>
          </a:p>
        </p:txBody>
      </p:sp>
      <p:sp>
        <p:nvSpPr>
          <p:cNvPr id="3" name="Content Placeholder 2">
            <a:extLst>
              <a:ext uri="{FF2B5EF4-FFF2-40B4-BE49-F238E27FC236}">
                <a16:creationId xmlns:a16="http://schemas.microsoft.com/office/drawing/2014/main" id="{BD397A44-1EF0-4A06-A6CF-0962D9BC982A}"/>
              </a:ext>
            </a:extLst>
          </p:cNvPr>
          <p:cNvSpPr>
            <a:spLocks noGrp="1"/>
          </p:cNvSpPr>
          <p:nvPr>
            <p:ph idx="1"/>
          </p:nvPr>
        </p:nvSpPr>
        <p:spPr>
          <a:xfrm>
            <a:off x="838200" y="2166075"/>
            <a:ext cx="10515600" cy="4232275"/>
          </a:xfrm>
        </p:spPr>
        <p:txBody>
          <a:bodyPr vert="horz" lIns="91440" tIns="45720" rIns="91440" bIns="45720" rtlCol="0" anchor="t">
            <a:normAutofit/>
          </a:bodyPr>
          <a:lstStyle/>
          <a:p>
            <a:r>
              <a:rPr lang="en-US" dirty="0">
                <a:latin typeface="Cambria"/>
                <a:ea typeface="Cambria"/>
              </a:rPr>
              <a:t>December held the last substantial rain that California has seen</a:t>
            </a:r>
          </a:p>
          <a:p>
            <a:pPr>
              <a:lnSpc>
                <a:spcPct val="113999"/>
              </a:lnSpc>
            </a:pPr>
            <a:r>
              <a:rPr lang="en-US" dirty="0">
                <a:latin typeface="Cambria"/>
                <a:ea typeface="Cambria"/>
              </a:rPr>
              <a:t>Snowpack for the State is 38% of average with the Sierra's at 4%</a:t>
            </a:r>
            <a:endParaRPr lang="en-US" dirty="0">
              <a:latin typeface="Cambria" panose="02040503050406030204" pitchFamily="18" charset="0"/>
              <a:ea typeface="Cambria" panose="02040503050406030204" pitchFamily="18" charset="0"/>
            </a:endParaRPr>
          </a:p>
          <a:p>
            <a:pPr>
              <a:lnSpc>
                <a:spcPct val="113999"/>
              </a:lnSpc>
            </a:pPr>
            <a:r>
              <a:rPr lang="en-US" dirty="0">
                <a:latin typeface="Cambria"/>
                <a:ea typeface="Cambria"/>
              </a:rPr>
              <a:t>Temperatures continue to break maximum records</a:t>
            </a:r>
          </a:p>
          <a:p>
            <a:pPr>
              <a:lnSpc>
                <a:spcPct val="113999"/>
              </a:lnSpc>
            </a:pPr>
            <a:r>
              <a:rPr lang="en-US" dirty="0">
                <a:latin typeface="Cambria"/>
                <a:ea typeface="Cambria"/>
              </a:rPr>
              <a:t>NOPS indices are breaking records and generally trending 1-2 months early</a:t>
            </a:r>
          </a:p>
          <a:p>
            <a:pPr>
              <a:lnSpc>
                <a:spcPct val="113999"/>
              </a:lnSpc>
            </a:pPr>
            <a:r>
              <a:rPr lang="en-US" dirty="0">
                <a:latin typeface="Cambria"/>
                <a:ea typeface="Cambria"/>
              </a:rPr>
              <a:t>SOPS indices are generally above average but not record breaking</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882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0627EC5-BCF1-4FBC-A5D9-460FD63878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4423" y="421341"/>
            <a:ext cx="10883153" cy="6033247"/>
          </a:xfrm>
          <a:prstGeom prst="rect">
            <a:avLst/>
          </a:prstGeom>
        </p:spPr>
      </p:pic>
    </p:spTree>
    <p:extLst>
      <p:ext uri="{BB962C8B-B14F-4D97-AF65-F5344CB8AC3E}">
        <p14:creationId xmlns:p14="http://schemas.microsoft.com/office/powerpoint/2010/main" val="38977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A5E3AB42-F5BC-4207-82C7-A0EE82100C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2682" y="379814"/>
            <a:ext cx="10488706" cy="6098372"/>
          </a:xfrm>
          <a:prstGeom prst="rect">
            <a:avLst/>
          </a:prstGeom>
        </p:spPr>
      </p:pic>
    </p:spTree>
    <p:extLst>
      <p:ext uri="{BB962C8B-B14F-4D97-AF65-F5344CB8AC3E}">
        <p14:creationId xmlns:p14="http://schemas.microsoft.com/office/powerpoint/2010/main" val="4279423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4398AC9-9B48-449F-9F1F-A57B0D5106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6165" y="274479"/>
            <a:ext cx="11304494" cy="6224933"/>
          </a:xfrm>
          <a:prstGeom prst="rect">
            <a:avLst/>
          </a:prstGeom>
        </p:spPr>
      </p:pic>
    </p:spTree>
    <p:extLst>
      <p:ext uri="{BB962C8B-B14F-4D97-AF65-F5344CB8AC3E}">
        <p14:creationId xmlns:p14="http://schemas.microsoft.com/office/powerpoint/2010/main" val="31932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2ACC9CF-CA91-40E8-B1C8-BB54AFC4A5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03741"/>
            <a:ext cx="11152094" cy="6250518"/>
          </a:xfrm>
          <a:prstGeom prst="rect">
            <a:avLst/>
          </a:prstGeom>
        </p:spPr>
      </p:pic>
    </p:spTree>
    <p:extLst>
      <p:ext uri="{BB962C8B-B14F-4D97-AF65-F5344CB8AC3E}">
        <p14:creationId xmlns:p14="http://schemas.microsoft.com/office/powerpoint/2010/main" val="218799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2420734-3E30-44E8-B3E9-7203663B80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9624" y="377700"/>
            <a:ext cx="11358281" cy="6102600"/>
          </a:xfrm>
          <a:prstGeom prst="rect">
            <a:avLst/>
          </a:prstGeom>
        </p:spPr>
      </p:pic>
    </p:spTree>
    <p:extLst>
      <p:ext uri="{BB962C8B-B14F-4D97-AF65-F5344CB8AC3E}">
        <p14:creationId xmlns:p14="http://schemas.microsoft.com/office/powerpoint/2010/main" val="255615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3E155-20A3-40E9-AE76-3C716FB15F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5129" y="511579"/>
            <a:ext cx="11223812" cy="5834841"/>
          </a:xfrm>
          <a:prstGeom prst="rect">
            <a:avLst/>
          </a:prstGeom>
        </p:spPr>
      </p:pic>
    </p:spTree>
    <p:extLst>
      <p:ext uri="{BB962C8B-B14F-4D97-AF65-F5344CB8AC3E}">
        <p14:creationId xmlns:p14="http://schemas.microsoft.com/office/powerpoint/2010/main" val="378334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441BA84-F5C0-4A1F-BCDB-36C6196DEF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6518" y="377700"/>
            <a:ext cx="11250706" cy="6102600"/>
          </a:xfrm>
          <a:prstGeom prst="rect">
            <a:avLst/>
          </a:prstGeom>
        </p:spPr>
      </p:pic>
    </p:spTree>
    <p:extLst>
      <p:ext uri="{BB962C8B-B14F-4D97-AF65-F5344CB8AC3E}">
        <p14:creationId xmlns:p14="http://schemas.microsoft.com/office/powerpoint/2010/main" val="246476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F4A6223-95C4-42CF-9750-543BBE41A8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9271" y="377700"/>
            <a:ext cx="11250705" cy="6102600"/>
          </a:xfrm>
          <a:prstGeom prst="rect">
            <a:avLst/>
          </a:prstGeom>
        </p:spPr>
      </p:pic>
    </p:spTree>
    <p:extLst>
      <p:ext uri="{BB962C8B-B14F-4D97-AF65-F5344CB8AC3E}">
        <p14:creationId xmlns:p14="http://schemas.microsoft.com/office/powerpoint/2010/main" val="87323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1D2E-5381-A2BE-CDAB-F79563FDD2F7}"/>
              </a:ext>
            </a:extLst>
          </p:cNvPr>
          <p:cNvSpPr>
            <a:spLocks noGrp="1"/>
          </p:cNvSpPr>
          <p:nvPr>
            <p:ph type="title"/>
          </p:nvPr>
        </p:nvSpPr>
        <p:spPr/>
        <p:txBody>
          <a:bodyPr/>
          <a:lstStyle/>
          <a:p>
            <a:r>
              <a:rPr lang="en-US">
                <a:cs typeface="Arial"/>
              </a:rPr>
              <a:t>California Drought</a:t>
            </a:r>
          </a:p>
        </p:txBody>
      </p:sp>
      <p:pic>
        <p:nvPicPr>
          <p:cNvPr id="4" name="Picture 4">
            <a:extLst>
              <a:ext uri="{FF2B5EF4-FFF2-40B4-BE49-F238E27FC236}">
                <a16:creationId xmlns:a16="http://schemas.microsoft.com/office/drawing/2014/main" id="{301B314E-A54C-D37C-57C8-7DF536A2B73A}"/>
              </a:ext>
            </a:extLst>
          </p:cNvPr>
          <p:cNvPicPr>
            <a:picLocks noGrp="1" noChangeAspect="1"/>
          </p:cNvPicPr>
          <p:nvPr>
            <p:ph idx="1"/>
          </p:nvPr>
        </p:nvPicPr>
        <p:blipFill>
          <a:blip r:embed="rId2"/>
          <a:stretch>
            <a:fillRect/>
          </a:stretch>
        </p:blipFill>
        <p:spPr>
          <a:xfrm>
            <a:off x="2745854" y="1808494"/>
            <a:ext cx="6700291" cy="4851517"/>
          </a:xfrm>
        </p:spPr>
      </p:pic>
    </p:spTree>
    <p:extLst>
      <p:ext uri="{BB962C8B-B14F-4D97-AF65-F5344CB8AC3E}">
        <p14:creationId xmlns:p14="http://schemas.microsoft.com/office/powerpoint/2010/main" val="42484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08A79-FFFC-E045-B610-FDDC07FC517E}"/>
              </a:ext>
            </a:extLst>
          </p:cNvPr>
          <p:cNvSpPr>
            <a:spLocks noGrp="1"/>
          </p:cNvSpPr>
          <p:nvPr>
            <p:ph type="title"/>
          </p:nvPr>
        </p:nvSpPr>
        <p:spPr/>
        <p:txBody>
          <a:bodyPr/>
          <a:lstStyle/>
          <a:p>
            <a:r>
              <a:rPr lang="en-US"/>
              <a:t>Fuels Moistures herbaceous</a:t>
            </a:r>
          </a:p>
        </p:txBody>
      </p:sp>
      <p:pic>
        <p:nvPicPr>
          <p:cNvPr id="4" name="Picture 4">
            <a:extLst>
              <a:ext uri="{FF2B5EF4-FFF2-40B4-BE49-F238E27FC236}">
                <a16:creationId xmlns:a16="http://schemas.microsoft.com/office/drawing/2014/main" id="{E048D677-B19A-2448-97C5-B1A0173B1B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1673"/>
          <a:stretch/>
        </p:blipFill>
        <p:spPr>
          <a:xfrm>
            <a:off x="2371825" y="1801906"/>
            <a:ext cx="7448349" cy="5056094"/>
          </a:xfrm>
        </p:spPr>
      </p:pic>
    </p:spTree>
    <p:extLst>
      <p:ext uri="{BB962C8B-B14F-4D97-AF65-F5344CB8AC3E}">
        <p14:creationId xmlns:p14="http://schemas.microsoft.com/office/powerpoint/2010/main" val="51757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4BF5-A0AB-9C99-019A-EE1EC8B357E2}"/>
              </a:ext>
            </a:extLst>
          </p:cNvPr>
          <p:cNvSpPr>
            <a:spLocks noGrp="1"/>
          </p:cNvSpPr>
          <p:nvPr>
            <p:ph type="title"/>
          </p:nvPr>
        </p:nvSpPr>
        <p:spPr/>
        <p:txBody>
          <a:bodyPr/>
          <a:lstStyle/>
          <a:p>
            <a:r>
              <a:rPr lang="en-US">
                <a:cs typeface="Arial"/>
              </a:rPr>
              <a:t>Live Fuel Moistures - SOPS</a:t>
            </a:r>
            <a:endParaRPr lang="en-US"/>
          </a:p>
        </p:txBody>
      </p:sp>
      <p:sp>
        <p:nvSpPr>
          <p:cNvPr id="6" name="TextBox 5">
            <a:extLst>
              <a:ext uri="{FF2B5EF4-FFF2-40B4-BE49-F238E27FC236}">
                <a16:creationId xmlns:a16="http://schemas.microsoft.com/office/drawing/2014/main" id="{7F431D8E-C6A5-DED4-169C-A8A1A232F4BE}"/>
              </a:ext>
            </a:extLst>
          </p:cNvPr>
          <p:cNvSpPr txBox="1"/>
          <p:nvPr/>
        </p:nvSpPr>
        <p:spPr>
          <a:xfrm>
            <a:off x="841829" y="1866899"/>
            <a:ext cx="62901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Average for Geographic Area for shrub live fuel moistures</a:t>
            </a:r>
          </a:p>
        </p:txBody>
      </p:sp>
      <p:pic>
        <p:nvPicPr>
          <p:cNvPr id="13" name="Picture 13">
            <a:extLst>
              <a:ext uri="{FF2B5EF4-FFF2-40B4-BE49-F238E27FC236}">
                <a16:creationId xmlns:a16="http://schemas.microsoft.com/office/drawing/2014/main" id="{7A27051C-ADBF-096B-97C2-7BE111DFE056}"/>
              </a:ext>
            </a:extLst>
          </p:cNvPr>
          <p:cNvPicPr>
            <a:picLocks noGrp="1" noChangeAspect="1"/>
          </p:cNvPicPr>
          <p:nvPr>
            <p:ph idx="1"/>
          </p:nvPr>
        </p:nvPicPr>
        <p:blipFill>
          <a:blip r:embed="rId2"/>
          <a:stretch>
            <a:fillRect/>
          </a:stretch>
        </p:blipFill>
        <p:spPr>
          <a:xfrm>
            <a:off x="842214" y="2264954"/>
            <a:ext cx="9074285" cy="4232275"/>
          </a:xfrm>
        </p:spPr>
      </p:pic>
    </p:spTree>
    <p:extLst>
      <p:ext uri="{BB962C8B-B14F-4D97-AF65-F5344CB8AC3E}">
        <p14:creationId xmlns:p14="http://schemas.microsoft.com/office/powerpoint/2010/main" val="410851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D161-E68B-11C7-7481-8EC199D73F8B}"/>
              </a:ext>
            </a:extLst>
          </p:cNvPr>
          <p:cNvSpPr>
            <a:spLocks noGrp="1"/>
          </p:cNvSpPr>
          <p:nvPr>
            <p:ph type="title"/>
          </p:nvPr>
        </p:nvSpPr>
        <p:spPr/>
        <p:txBody>
          <a:bodyPr/>
          <a:lstStyle/>
          <a:p>
            <a:r>
              <a:rPr lang="en-US">
                <a:cs typeface="Arial"/>
              </a:rPr>
              <a:t>Live Fuel Moistures – NOPS</a:t>
            </a:r>
            <a:endParaRPr lang="en-US"/>
          </a:p>
        </p:txBody>
      </p:sp>
      <p:sp>
        <p:nvSpPr>
          <p:cNvPr id="6" name="TextBox 5">
            <a:extLst>
              <a:ext uri="{FF2B5EF4-FFF2-40B4-BE49-F238E27FC236}">
                <a16:creationId xmlns:a16="http://schemas.microsoft.com/office/drawing/2014/main" id="{9B4552FB-A826-CC9B-7CA1-EA92B113031A}"/>
              </a:ext>
            </a:extLst>
          </p:cNvPr>
          <p:cNvSpPr txBox="1"/>
          <p:nvPr/>
        </p:nvSpPr>
        <p:spPr>
          <a:xfrm>
            <a:off x="760186" y="1875970"/>
            <a:ext cx="62901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Average for Geographic Area for shrub live fuel moistures</a:t>
            </a:r>
          </a:p>
        </p:txBody>
      </p:sp>
      <p:pic>
        <p:nvPicPr>
          <p:cNvPr id="8" name="Picture 7">
            <a:extLst>
              <a:ext uri="{FF2B5EF4-FFF2-40B4-BE49-F238E27FC236}">
                <a16:creationId xmlns:a16="http://schemas.microsoft.com/office/drawing/2014/main" id="{033BCE7B-4D40-9A2A-3DF6-09FC215289E0}"/>
              </a:ext>
            </a:extLst>
          </p:cNvPr>
          <p:cNvPicPr>
            <a:picLocks noChangeAspect="1"/>
          </p:cNvPicPr>
          <p:nvPr/>
        </p:nvPicPr>
        <p:blipFill>
          <a:blip r:embed="rId2"/>
          <a:stretch>
            <a:fillRect/>
          </a:stretch>
        </p:blipFill>
        <p:spPr>
          <a:xfrm>
            <a:off x="841829" y="2329996"/>
            <a:ext cx="8966199" cy="4275364"/>
          </a:xfrm>
          <a:prstGeom prst="rect">
            <a:avLst/>
          </a:prstGeom>
        </p:spPr>
      </p:pic>
    </p:spTree>
    <p:extLst>
      <p:ext uri="{BB962C8B-B14F-4D97-AF65-F5344CB8AC3E}">
        <p14:creationId xmlns:p14="http://schemas.microsoft.com/office/powerpoint/2010/main" val="394717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B356-6F3C-4E6F-B7E8-C60F6853177A}"/>
              </a:ext>
            </a:extLst>
          </p:cNvPr>
          <p:cNvSpPr>
            <a:spLocks noGrp="1"/>
          </p:cNvSpPr>
          <p:nvPr>
            <p:ph type="title"/>
          </p:nvPr>
        </p:nvSpPr>
        <p:spPr>
          <a:xfrm>
            <a:off x="838200" y="950259"/>
            <a:ext cx="10515600" cy="646299"/>
          </a:xfrm>
        </p:spPr>
        <p:txBody>
          <a:bodyPr>
            <a:normAutofit fontScale="90000"/>
          </a:bodyPr>
          <a:lstStyle/>
          <a:p>
            <a:r>
              <a:rPr lang="en-US" dirty="0">
                <a:latin typeface="Cambria"/>
                <a:ea typeface="Cambria"/>
              </a:rPr>
              <a:t>Statewide -Temp</a:t>
            </a:r>
            <a:endParaRPr lang="en-US" dirty="0"/>
          </a:p>
        </p:txBody>
      </p:sp>
      <p:pic>
        <p:nvPicPr>
          <p:cNvPr id="3" name="Picture 4" descr="Mx Temp.PNG">
            <a:extLst>
              <a:ext uri="{FF2B5EF4-FFF2-40B4-BE49-F238E27FC236}">
                <a16:creationId xmlns:a16="http://schemas.microsoft.com/office/drawing/2014/main" id="{949EE4C4-F382-43BA-A3FA-E63EB1CD0746}"/>
              </a:ext>
            </a:extLst>
          </p:cNvPr>
          <p:cNvPicPr>
            <a:picLocks noChangeAspect="1"/>
          </p:cNvPicPr>
          <p:nvPr/>
        </p:nvPicPr>
        <p:blipFill>
          <a:blip r:embed="rId2"/>
          <a:stretch>
            <a:fillRect/>
          </a:stretch>
        </p:blipFill>
        <p:spPr>
          <a:xfrm>
            <a:off x="3379694" y="1873624"/>
            <a:ext cx="5405718" cy="4814047"/>
          </a:xfrm>
          <a:prstGeom prst="rect">
            <a:avLst/>
          </a:prstGeom>
        </p:spPr>
      </p:pic>
    </p:spTree>
    <p:extLst>
      <p:ext uri="{BB962C8B-B14F-4D97-AF65-F5344CB8AC3E}">
        <p14:creationId xmlns:p14="http://schemas.microsoft.com/office/powerpoint/2010/main" val="110017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ECF6-7F34-4D95-8983-85C932230A07}"/>
              </a:ext>
            </a:extLst>
          </p:cNvPr>
          <p:cNvSpPr>
            <a:spLocks noGrp="1"/>
          </p:cNvSpPr>
          <p:nvPr>
            <p:ph type="title"/>
          </p:nvPr>
        </p:nvSpPr>
        <p:spPr>
          <a:xfrm>
            <a:off x="838200" y="932329"/>
            <a:ext cx="10515600" cy="664229"/>
          </a:xfrm>
        </p:spPr>
        <p:txBody>
          <a:bodyPr>
            <a:normAutofit fontScale="90000"/>
          </a:bodyPr>
          <a:lstStyle/>
          <a:p>
            <a:r>
              <a:rPr lang="en-US" dirty="0">
                <a:latin typeface="Cambria"/>
                <a:ea typeface="Cambria"/>
              </a:rPr>
              <a:t>Statewide -</a:t>
            </a:r>
            <a:r>
              <a:rPr lang="en-US" dirty="0" err="1">
                <a:latin typeface="Cambria"/>
                <a:ea typeface="Cambria"/>
              </a:rPr>
              <a:t>Precip</a:t>
            </a:r>
            <a:r>
              <a:rPr lang="en-US" dirty="0">
                <a:latin typeface="Cambria"/>
                <a:ea typeface="Cambria"/>
              </a:rPr>
              <a:t> </a:t>
            </a:r>
            <a:endParaRPr lang="en-US" dirty="0"/>
          </a:p>
        </p:txBody>
      </p:sp>
      <p:pic>
        <p:nvPicPr>
          <p:cNvPr id="3" name="Picture 5">
            <a:extLst>
              <a:ext uri="{FF2B5EF4-FFF2-40B4-BE49-F238E27FC236}">
                <a16:creationId xmlns:a16="http://schemas.microsoft.com/office/drawing/2014/main" id="{DFBF042C-6DD1-4CEC-A759-537D0149511B}"/>
              </a:ext>
            </a:extLst>
          </p:cNvPr>
          <p:cNvPicPr>
            <a:picLocks noChangeAspect="1"/>
          </p:cNvPicPr>
          <p:nvPr/>
        </p:nvPicPr>
        <p:blipFill>
          <a:blip r:embed="rId2"/>
          <a:stretch>
            <a:fillRect/>
          </a:stretch>
        </p:blipFill>
        <p:spPr>
          <a:xfrm>
            <a:off x="3706905" y="1882588"/>
            <a:ext cx="4778189" cy="4848196"/>
          </a:xfrm>
          <a:prstGeom prst="rect">
            <a:avLst/>
          </a:prstGeom>
        </p:spPr>
      </p:pic>
    </p:spTree>
    <p:extLst>
      <p:ext uri="{BB962C8B-B14F-4D97-AF65-F5344CB8AC3E}">
        <p14:creationId xmlns:p14="http://schemas.microsoft.com/office/powerpoint/2010/main" val="120210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0231-E5D6-4B6D-A505-0092CEFAA1A3}"/>
              </a:ext>
            </a:extLst>
          </p:cNvPr>
          <p:cNvSpPr>
            <a:spLocks noGrp="1"/>
          </p:cNvSpPr>
          <p:nvPr>
            <p:ph type="title"/>
          </p:nvPr>
        </p:nvSpPr>
        <p:spPr>
          <a:xfrm>
            <a:off x="838200" y="914400"/>
            <a:ext cx="10515600" cy="682158"/>
          </a:xfrm>
        </p:spPr>
        <p:txBody>
          <a:bodyPr>
            <a:normAutofit fontScale="90000"/>
          </a:bodyPr>
          <a:lstStyle/>
          <a:p>
            <a:r>
              <a:rPr lang="en-US" dirty="0">
                <a:latin typeface="Cambria"/>
                <a:ea typeface="Cambria"/>
              </a:rPr>
              <a:t>Statewide - Snowpack</a:t>
            </a:r>
            <a:endParaRPr lang="en-US" dirty="0"/>
          </a:p>
        </p:txBody>
      </p:sp>
      <p:pic>
        <p:nvPicPr>
          <p:cNvPr id="3" name="Picture 7">
            <a:extLst>
              <a:ext uri="{FF2B5EF4-FFF2-40B4-BE49-F238E27FC236}">
                <a16:creationId xmlns:a16="http://schemas.microsoft.com/office/drawing/2014/main" id="{967AC84C-F2EF-480D-BACB-7F433D24F84E}"/>
              </a:ext>
            </a:extLst>
          </p:cNvPr>
          <p:cNvPicPr>
            <a:picLocks noChangeAspect="1"/>
          </p:cNvPicPr>
          <p:nvPr/>
        </p:nvPicPr>
        <p:blipFill>
          <a:blip r:embed="rId2"/>
          <a:stretch>
            <a:fillRect/>
          </a:stretch>
        </p:blipFill>
        <p:spPr>
          <a:xfrm>
            <a:off x="3388659" y="1874950"/>
            <a:ext cx="5468470" cy="4848579"/>
          </a:xfrm>
          <a:prstGeom prst="rect">
            <a:avLst/>
          </a:prstGeom>
        </p:spPr>
      </p:pic>
    </p:spTree>
    <p:extLst>
      <p:ext uri="{BB962C8B-B14F-4D97-AF65-F5344CB8AC3E}">
        <p14:creationId xmlns:p14="http://schemas.microsoft.com/office/powerpoint/2010/main" val="2115406344"/>
      </p:ext>
    </p:extLst>
  </p:cSld>
  <p:clrMapOvr>
    <a:masterClrMapping/>
  </p:clrMapOvr>
</p:sld>
</file>

<file path=ppt/theme/theme1.xml><?xml version="1.0" encoding="utf-8"?>
<a:theme xmlns:a="http://schemas.openxmlformats.org/drawingml/2006/main" name="Forest Service Green Wide">
  <a:themeElements>
    <a:clrScheme name="FS Green and Yellow">
      <a:dk1>
        <a:sysClr val="windowText" lastClr="000000"/>
      </a:dk1>
      <a:lt1>
        <a:sysClr val="window" lastClr="FFFFFF"/>
      </a:lt1>
      <a:dk2>
        <a:srgbClr val="034A30"/>
      </a:dk2>
      <a:lt2>
        <a:srgbClr val="F8F8F8"/>
      </a:lt2>
      <a:accent1>
        <a:srgbClr val="966F0C"/>
      </a:accent1>
      <a:accent2>
        <a:srgbClr val="F9E24C"/>
      </a:accent2>
      <a:accent3>
        <a:srgbClr val="4A380A"/>
      </a:accent3>
      <a:accent4>
        <a:srgbClr val="014556"/>
      </a:accent4>
      <a:accent5>
        <a:srgbClr val="F9EC96"/>
      </a:accent5>
      <a:accent6>
        <a:srgbClr val="3E0A4A"/>
      </a:accent6>
      <a:hlink>
        <a:srgbClr val="F9EC96"/>
      </a:hlink>
      <a:folHlink>
        <a:srgbClr val="FBF3BF"/>
      </a:folHlink>
    </a:clrScheme>
    <a:fontScheme name="Arial-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est Service Green Wide" id="{96105299-EBE6-47A3-B889-78F212C0ED13}" vid="{D9E03004-7062-476A-9C91-E61AD40E74A2}"/>
    </a:ext>
  </a:extLst>
</a:theme>
</file>

<file path=ppt/theme/theme2.xml><?xml version="1.0" encoding="utf-8"?>
<a:theme xmlns:a="http://schemas.openxmlformats.org/drawingml/2006/main" name="Office Theme">
  <a:themeElements>
    <a:clrScheme name="Forest Service Color Theme">
      <a:dk1>
        <a:sysClr val="windowText" lastClr="000000"/>
      </a:dk1>
      <a:lt1>
        <a:sysClr val="window" lastClr="FFFFFF"/>
      </a:lt1>
      <a:dk2>
        <a:srgbClr val="034A30"/>
      </a:dk2>
      <a:lt2>
        <a:srgbClr val="F8F8F8"/>
      </a:lt2>
      <a:accent1>
        <a:srgbClr val="056132"/>
      </a:accent1>
      <a:accent2>
        <a:srgbClr val="1B572B"/>
      </a:accent2>
      <a:accent3>
        <a:srgbClr val="01615A"/>
      </a:accent3>
      <a:accent4>
        <a:srgbClr val="014556"/>
      </a:accent4>
      <a:accent5>
        <a:srgbClr val="F9E24C"/>
      </a:accent5>
      <a:accent6>
        <a:srgbClr val="F9EC96"/>
      </a:accent6>
      <a:hlink>
        <a:srgbClr val="0563C1"/>
      </a:hlink>
      <a:folHlink>
        <a:srgbClr val="954F72"/>
      </a:folHlink>
    </a:clrScheme>
    <a:fontScheme name="Arial-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rest Service Color Theme">
      <a:dk1>
        <a:sysClr val="windowText" lastClr="000000"/>
      </a:dk1>
      <a:lt1>
        <a:sysClr val="window" lastClr="FFFFFF"/>
      </a:lt1>
      <a:dk2>
        <a:srgbClr val="034A30"/>
      </a:dk2>
      <a:lt2>
        <a:srgbClr val="F8F8F8"/>
      </a:lt2>
      <a:accent1>
        <a:srgbClr val="056132"/>
      </a:accent1>
      <a:accent2>
        <a:srgbClr val="1B572B"/>
      </a:accent2>
      <a:accent3>
        <a:srgbClr val="01615A"/>
      </a:accent3>
      <a:accent4>
        <a:srgbClr val="014556"/>
      </a:accent4>
      <a:accent5>
        <a:srgbClr val="F9E24C"/>
      </a:accent5>
      <a:accent6>
        <a:srgbClr val="F9EC96"/>
      </a:accent6>
      <a:hlink>
        <a:srgbClr val="0563C1"/>
      </a:hlink>
      <a:folHlink>
        <a:srgbClr val="954F72"/>
      </a:folHlink>
    </a:clrScheme>
    <a:fontScheme name="Arial-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S Green and Yellow">
    <a:dk1>
      <a:sysClr val="windowText" lastClr="000000"/>
    </a:dk1>
    <a:lt1>
      <a:sysClr val="window" lastClr="FFFFFF"/>
    </a:lt1>
    <a:dk2>
      <a:srgbClr val="034A30"/>
    </a:dk2>
    <a:lt2>
      <a:srgbClr val="F8F8F8"/>
    </a:lt2>
    <a:accent1>
      <a:srgbClr val="966F0C"/>
    </a:accent1>
    <a:accent2>
      <a:srgbClr val="F9E24C"/>
    </a:accent2>
    <a:accent3>
      <a:srgbClr val="4A380A"/>
    </a:accent3>
    <a:accent4>
      <a:srgbClr val="014556"/>
    </a:accent4>
    <a:accent5>
      <a:srgbClr val="F9EC96"/>
    </a:accent5>
    <a:accent6>
      <a:srgbClr val="3E0A4A"/>
    </a:accent6>
    <a:hlink>
      <a:srgbClr val="F9EC96"/>
    </a:hlink>
    <a:folHlink>
      <a:srgbClr val="FBF3B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EB3D62672F234DACF57AAEF929515C" ma:contentTypeVersion="4" ma:contentTypeDescription="Create a new document." ma:contentTypeScope="" ma:versionID="cdc77ef77e2e52b9aa7780dee9bc3f93">
  <xsd:schema xmlns:xsd="http://www.w3.org/2001/XMLSchema" xmlns:xs="http://www.w3.org/2001/XMLSchema" xmlns:p="http://schemas.microsoft.com/office/2006/metadata/properties" xmlns:ns2="0db104f0-686a-4e3f-89e8-098cf33bd8b9" targetNamespace="http://schemas.microsoft.com/office/2006/metadata/properties" ma:root="true" ma:fieldsID="ddc2dc27b07aa6429278fec82db75255" ns2:_="">
    <xsd:import namespace="0db104f0-686a-4e3f-89e8-098cf33bd8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104f0-686a-4e3f-89e8-098cf33bd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4C58D2-0177-4BCC-B870-784E40B95C0D}"/>
</file>

<file path=customXml/itemProps2.xml><?xml version="1.0" encoding="utf-8"?>
<ds:datastoreItem xmlns:ds="http://schemas.openxmlformats.org/officeDocument/2006/customXml" ds:itemID="{70EB29EA-8136-41F5-9CBA-CE47AE97F4A1}">
  <ds:schemaRefs>
    <ds:schemaRef ds:uri="ae5a7088-5d98-4b51-9157-c53d9330f458"/>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b24a63ef-dbb9-46e9-b1bb-451032127b0b"/>
  </ds:schemaRefs>
</ds:datastoreItem>
</file>

<file path=customXml/itemProps3.xml><?xml version="1.0" encoding="utf-8"?>
<ds:datastoreItem xmlns:ds="http://schemas.openxmlformats.org/officeDocument/2006/customXml" ds:itemID="{D0359998-4622-492C-9909-678C2B77F6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Forest Service Green Wide</Template>
  <TotalTime>128</TotalTime>
  <Words>1024</Words>
  <Application>Microsoft Office PowerPoint</Application>
  <PresentationFormat>Widescreen</PresentationFormat>
  <Paragraphs>52</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vt:lpstr>
      <vt:lpstr>Source Sans Pro</vt:lpstr>
      <vt:lpstr>Forest Service Green Wide</vt:lpstr>
      <vt:lpstr>Predictive Services  Regional Conditions</vt:lpstr>
      <vt:lpstr>Overview- </vt:lpstr>
      <vt:lpstr>California Drought</vt:lpstr>
      <vt:lpstr>Fuels Moistures herbaceous</vt:lpstr>
      <vt:lpstr>Live Fuel Moistures - SOPS</vt:lpstr>
      <vt:lpstr>Live Fuel Moistures – NOPS</vt:lpstr>
      <vt:lpstr>Statewide -Temp</vt:lpstr>
      <vt:lpstr>Statewide -Precip </vt:lpstr>
      <vt:lpstr>Statewide - Snowpack</vt:lpstr>
      <vt:lpstr>Fuels Moistures 1 Hour Fuels</vt:lpstr>
      <vt:lpstr>Fuels Moistures 10 Hour Fuels</vt:lpstr>
      <vt:lpstr>Fuels Moistures 100 Hour Fuels</vt:lpstr>
      <vt:lpstr>Weather Discussion – North Ops</vt:lpstr>
      <vt:lpstr>Fuels Discussion - North Ops</vt:lpstr>
      <vt:lpstr>North Ops.</vt:lpstr>
      <vt:lpstr>Weather Discussion – South Ops.</vt:lpstr>
      <vt:lpstr>Fuels Discussion – South Ops.</vt:lpstr>
      <vt:lpstr>South Ops.</vt:lpstr>
      <vt:lpstr>Indices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Joseph - FS</dc:creator>
  <cp:lastModifiedBy>Danielle Espinosa</cp:lastModifiedBy>
  <cp:revision>7</cp:revision>
  <dcterms:created xsi:type="dcterms:W3CDTF">2020-08-20T19:34:53Z</dcterms:created>
  <dcterms:modified xsi:type="dcterms:W3CDTF">2022-05-02T21:49:55Z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0x010100C5EB3D62672F234DACF57AAEF929515C</vt:lpwstr>
  </property>
  <property fmtid="{D5CDD505-2E9C-101B-9397-08002B2CF9AE}" pid="3" name="Order">
    <vt:lpwstr>591800.000000000</vt:lpwstr>
  </property>
</Properties>
</file>