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25"/>
  </p:notesMasterIdLst>
  <p:sldIdLst>
    <p:sldId id="256" r:id="rId5"/>
    <p:sldId id="262" r:id="rId6"/>
    <p:sldId id="257" r:id="rId7"/>
    <p:sldId id="285" r:id="rId8"/>
    <p:sldId id="260" r:id="rId9"/>
    <p:sldId id="263" r:id="rId10"/>
    <p:sldId id="264" r:id="rId11"/>
    <p:sldId id="265" r:id="rId12"/>
    <p:sldId id="291" r:id="rId13"/>
    <p:sldId id="288" r:id="rId14"/>
    <p:sldId id="266" r:id="rId15"/>
    <p:sldId id="267" r:id="rId16"/>
    <p:sldId id="268" r:id="rId17"/>
    <p:sldId id="293" r:id="rId18"/>
    <p:sldId id="284" r:id="rId19"/>
    <p:sldId id="290" r:id="rId20"/>
    <p:sldId id="282" r:id="rId21"/>
    <p:sldId id="287" r:id="rId22"/>
    <p:sldId id="292" r:id="rId23"/>
    <p:sldId id="289" r:id="rId2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3F124-2623-4195-A3E4-3829664161B7}" v="19" dt="2020-05-01T00:55:19.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270" autoAdjust="0"/>
  </p:normalViewPr>
  <p:slideViewPr>
    <p:cSldViewPr snapToGrid="0">
      <p:cViewPr varScale="1">
        <p:scale>
          <a:sx n="50" d="100"/>
          <a:sy n="50" d="100"/>
        </p:scale>
        <p:origin x="1500" y="60"/>
      </p:cViewPr>
      <p:guideLst/>
    </p:cSldViewPr>
  </p:slideViewPr>
  <p:outlineViewPr>
    <p:cViewPr>
      <p:scale>
        <a:sx n="33" d="100"/>
        <a:sy n="33" d="100"/>
      </p:scale>
      <p:origin x="0" y="-14994"/>
    </p:cViewPr>
  </p:outlineViewPr>
  <p:notesTextViewPr>
    <p:cViewPr>
      <p:scale>
        <a:sx n="1" d="1"/>
        <a:sy n="1" d="1"/>
      </p:scale>
      <p:origin x="0" y="0"/>
    </p:cViewPr>
  </p:notesTextViewPr>
  <p:notesViewPr>
    <p:cSldViewPr snapToGrid="0">
      <p:cViewPr varScale="1">
        <p:scale>
          <a:sx n="86" d="100"/>
          <a:sy n="86"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Sall" userId="40a70695-3ef8-4871-8961-42d2999b7245" providerId="ADAL" clId="{9463F124-2623-4195-A3E4-3829664161B7}"/>
    <pc:docChg chg="custSel delSld modSld sldOrd">
      <pc:chgData name="April Sall" userId="40a70695-3ef8-4871-8961-42d2999b7245" providerId="ADAL" clId="{9463F124-2623-4195-A3E4-3829664161B7}" dt="2020-05-01T00:57:17.372" v="554" actId="20577"/>
      <pc:docMkLst>
        <pc:docMk/>
      </pc:docMkLst>
      <pc:sldChg chg="modSp">
        <pc:chgData name="April Sall" userId="40a70695-3ef8-4871-8961-42d2999b7245" providerId="ADAL" clId="{9463F124-2623-4195-A3E4-3829664161B7}" dt="2020-05-01T00:38:17.216" v="11" actId="5793"/>
        <pc:sldMkLst>
          <pc:docMk/>
          <pc:sldMk cId="716367559" sldId="257"/>
        </pc:sldMkLst>
        <pc:spChg chg="mod">
          <ac:chgData name="April Sall" userId="40a70695-3ef8-4871-8961-42d2999b7245" providerId="ADAL" clId="{9463F124-2623-4195-A3E4-3829664161B7}" dt="2020-05-01T00:38:17.216" v="11" actId="5793"/>
          <ac:spMkLst>
            <pc:docMk/>
            <pc:sldMk cId="716367559" sldId="257"/>
            <ac:spMk id="3" creationId="{AF0475F9-A37F-47E4-B088-970870242C80}"/>
          </ac:spMkLst>
        </pc:spChg>
      </pc:sldChg>
      <pc:sldChg chg="del modNotesTx">
        <pc:chgData name="April Sall" userId="40a70695-3ef8-4871-8961-42d2999b7245" providerId="ADAL" clId="{9463F124-2623-4195-A3E4-3829664161B7}" dt="2020-05-01T00:38:41.369" v="12" actId="47"/>
        <pc:sldMkLst>
          <pc:docMk/>
          <pc:sldMk cId="2209317096" sldId="258"/>
        </pc:sldMkLst>
      </pc:sldChg>
      <pc:sldChg chg="modNotesTx">
        <pc:chgData name="April Sall" userId="40a70695-3ef8-4871-8961-42d2999b7245" providerId="ADAL" clId="{9463F124-2623-4195-A3E4-3829664161B7}" dt="2020-05-01T00:38:57.422" v="13" actId="20577"/>
        <pc:sldMkLst>
          <pc:docMk/>
          <pc:sldMk cId="2043109221" sldId="260"/>
        </pc:sldMkLst>
      </pc:sldChg>
      <pc:sldChg chg="modNotesTx">
        <pc:chgData name="April Sall" userId="40a70695-3ef8-4871-8961-42d2999b7245" providerId="ADAL" clId="{9463F124-2623-4195-A3E4-3829664161B7}" dt="2020-05-01T00:39:14.766" v="14" actId="20577"/>
        <pc:sldMkLst>
          <pc:docMk/>
          <pc:sldMk cId="32002325" sldId="263"/>
        </pc:sldMkLst>
      </pc:sldChg>
      <pc:sldChg chg="modNotesTx">
        <pc:chgData name="April Sall" userId="40a70695-3ef8-4871-8961-42d2999b7245" providerId="ADAL" clId="{9463F124-2623-4195-A3E4-3829664161B7}" dt="2020-05-01T00:39:30.565" v="15" actId="20577"/>
        <pc:sldMkLst>
          <pc:docMk/>
          <pc:sldMk cId="713883105" sldId="264"/>
        </pc:sldMkLst>
      </pc:sldChg>
      <pc:sldChg chg="modSp">
        <pc:chgData name="April Sall" userId="40a70695-3ef8-4871-8961-42d2999b7245" providerId="ADAL" clId="{9463F124-2623-4195-A3E4-3829664161B7}" dt="2020-05-01T00:48:27.843" v="267" actId="33524"/>
        <pc:sldMkLst>
          <pc:docMk/>
          <pc:sldMk cId="2775304511" sldId="268"/>
        </pc:sldMkLst>
        <pc:spChg chg="mod">
          <ac:chgData name="April Sall" userId="40a70695-3ef8-4871-8961-42d2999b7245" providerId="ADAL" clId="{9463F124-2623-4195-A3E4-3829664161B7}" dt="2020-05-01T00:48:27.843" v="267" actId="33524"/>
          <ac:spMkLst>
            <pc:docMk/>
            <pc:sldMk cId="2775304511" sldId="268"/>
            <ac:spMk id="3" creationId="{BEB5F691-D4FA-4948-8C59-E49BECBAD8E6}"/>
          </ac:spMkLst>
        </pc:spChg>
      </pc:sldChg>
      <pc:sldChg chg="modSp modNotesTx">
        <pc:chgData name="April Sall" userId="40a70695-3ef8-4871-8961-42d2999b7245" providerId="ADAL" clId="{9463F124-2623-4195-A3E4-3829664161B7}" dt="2020-05-01T00:49:10.884" v="286" actId="20577"/>
        <pc:sldMkLst>
          <pc:docMk/>
          <pc:sldMk cId="3869814472" sldId="282"/>
        </pc:sldMkLst>
        <pc:spChg chg="mod">
          <ac:chgData name="April Sall" userId="40a70695-3ef8-4871-8961-42d2999b7245" providerId="ADAL" clId="{9463F124-2623-4195-A3E4-3829664161B7}" dt="2020-05-01T00:49:10.884" v="286" actId="20577"/>
          <ac:spMkLst>
            <pc:docMk/>
            <pc:sldMk cId="3869814472" sldId="282"/>
            <ac:spMk id="3" creationId="{79DF2A12-A5B5-4C3A-A236-98EDD6206A57}"/>
          </ac:spMkLst>
        </pc:spChg>
      </pc:sldChg>
      <pc:sldChg chg="ord">
        <pc:chgData name="April Sall" userId="40a70695-3ef8-4871-8961-42d2999b7245" providerId="ADAL" clId="{9463F124-2623-4195-A3E4-3829664161B7}" dt="2020-05-01T00:49:21.309" v="288"/>
        <pc:sldMkLst>
          <pc:docMk/>
          <pc:sldMk cId="131522332" sldId="287"/>
        </pc:sldMkLst>
      </pc:sldChg>
      <pc:sldChg chg="modSp">
        <pc:chgData name="April Sall" userId="40a70695-3ef8-4871-8961-42d2999b7245" providerId="ADAL" clId="{9463F124-2623-4195-A3E4-3829664161B7}" dt="2020-05-01T00:57:17.372" v="554" actId="20577"/>
        <pc:sldMkLst>
          <pc:docMk/>
          <pc:sldMk cId="2913356651" sldId="291"/>
        </pc:sldMkLst>
        <pc:spChg chg="mod">
          <ac:chgData name="April Sall" userId="40a70695-3ef8-4871-8961-42d2999b7245" providerId="ADAL" clId="{9463F124-2623-4195-A3E4-3829664161B7}" dt="2020-05-01T00:57:17.372" v="554" actId="20577"/>
          <ac:spMkLst>
            <pc:docMk/>
            <pc:sldMk cId="2913356651" sldId="291"/>
            <ac:spMk id="3" creationId="{A2B13877-47A5-4086-8AA6-534756E77A1D}"/>
          </ac:spMkLst>
        </pc:spChg>
      </pc:sldChg>
      <pc:sldChg chg="modSp">
        <pc:chgData name="April Sall" userId="40a70695-3ef8-4871-8961-42d2999b7245" providerId="ADAL" clId="{9463F124-2623-4195-A3E4-3829664161B7}" dt="2020-05-01T00:47:22.023" v="266" actId="5793"/>
        <pc:sldMkLst>
          <pc:docMk/>
          <pc:sldMk cId="3969941295" sldId="292"/>
        </pc:sldMkLst>
        <pc:spChg chg="mod">
          <ac:chgData name="April Sall" userId="40a70695-3ef8-4871-8961-42d2999b7245" providerId="ADAL" clId="{9463F124-2623-4195-A3E4-3829664161B7}" dt="2020-05-01T00:47:22.023" v="266" actId="5793"/>
          <ac:spMkLst>
            <pc:docMk/>
            <pc:sldMk cId="3969941295" sldId="292"/>
            <ac:spMk id="3" creationId="{46A8BFEB-D4E9-4EF3-8FA0-0E564857CBA9}"/>
          </ac:spMkLst>
        </pc:spChg>
      </pc:sldChg>
      <pc:sldChg chg="modSp modNotesTx">
        <pc:chgData name="April Sall" userId="40a70695-3ef8-4871-8961-42d2999b7245" providerId="ADAL" clId="{9463F124-2623-4195-A3E4-3829664161B7}" dt="2020-05-01T00:48:40.861" v="269" actId="20577"/>
        <pc:sldMkLst>
          <pc:docMk/>
          <pc:sldMk cId="1472324612" sldId="293"/>
        </pc:sldMkLst>
        <pc:spChg chg="mod">
          <ac:chgData name="April Sall" userId="40a70695-3ef8-4871-8961-42d2999b7245" providerId="ADAL" clId="{9463F124-2623-4195-A3E4-3829664161B7}" dt="2020-05-01T00:48:40.861" v="269" actId="20577"/>
          <ac:spMkLst>
            <pc:docMk/>
            <pc:sldMk cId="1472324612" sldId="293"/>
            <ac:spMk id="3" creationId="{C7CE9A83-E51E-4E08-9C68-BE08488316A4}"/>
          </ac:spMkLst>
        </pc:spChg>
      </pc:sldChg>
    </pc:docChg>
  </pc:docChgLst>
  <pc:docChgLst>
    <pc:chgData name="April Sall" userId="40a70695-3ef8-4871-8961-42d2999b7245" providerId="ADAL" clId="{414C6A73-F488-4B9C-91A9-B4489A048196}"/>
    <pc:docChg chg="undo custSel addSld delSld modSld">
      <pc:chgData name="April Sall" userId="40a70695-3ef8-4871-8961-42d2999b7245" providerId="ADAL" clId="{414C6A73-F488-4B9C-91A9-B4489A048196}" dt="2020-05-01T00:35:00.809" v="1053" actId="20577"/>
      <pc:docMkLst>
        <pc:docMk/>
      </pc:docMkLst>
      <pc:sldChg chg="modSp modNotesTx">
        <pc:chgData name="April Sall" userId="40a70695-3ef8-4871-8961-42d2999b7245" providerId="ADAL" clId="{414C6A73-F488-4B9C-91A9-B4489A048196}" dt="2020-05-01T00:05:23.819" v="455" actId="20577"/>
        <pc:sldMkLst>
          <pc:docMk/>
          <pc:sldMk cId="716367559" sldId="257"/>
        </pc:sldMkLst>
        <pc:spChg chg="mod">
          <ac:chgData name="April Sall" userId="40a70695-3ef8-4871-8961-42d2999b7245" providerId="ADAL" clId="{414C6A73-F488-4B9C-91A9-B4489A048196}" dt="2020-04-30T23:51:14.253" v="453" actId="20577"/>
          <ac:spMkLst>
            <pc:docMk/>
            <pc:sldMk cId="716367559" sldId="257"/>
            <ac:spMk id="3" creationId="{AF0475F9-A37F-47E4-B088-970870242C80}"/>
          </ac:spMkLst>
        </pc:spChg>
      </pc:sldChg>
      <pc:sldChg chg="del">
        <pc:chgData name="April Sall" userId="40a70695-3ef8-4871-8961-42d2999b7245" providerId="ADAL" clId="{414C6A73-F488-4B9C-91A9-B4489A048196}" dt="2020-05-01T00:06:10.937" v="456" actId="47"/>
        <pc:sldMkLst>
          <pc:docMk/>
          <pc:sldMk cId="2114398181" sldId="259"/>
        </pc:sldMkLst>
      </pc:sldChg>
      <pc:sldChg chg="modSp modNotesTx">
        <pc:chgData name="April Sall" userId="40a70695-3ef8-4871-8961-42d2999b7245" providerId="ADAL" clId="{414C6A73-F488-4B9C-91A9-B4489A048196}" dt="2020-05-01T00:08:54.101" v="476" actId="20577"/>
        <pc:sldMkLst>
          <pc:docMk/>
          <pc:sldMk cId="2043109221" sldId="260"/>
        </pc:sldMkLst>
        <pc:spChg chg="mod">
          <ac:chgData name="April Sall" userId="40a70695-3ef8-4871-8961-42d2999b7245" providerId="ADAL" clId="{414C6A73-F488-4B9C-91A9-B4489A048196}" dt="2020-05-01T00:07:54.555" v="468" actId="14100"/>
          <ac:spMkLst>
            <pc:docMk/>
            <pc:sldMk cId="2043109221" sldId="260"/>
            <ac:spMk id="3" creationId="{D961A4BB-65C9-4E4E-9A0C-3C9C7ADA5250}"/>
          </ac:spMkLst>
        </pc:spChg>
      </pc:sldChg>
      <pc:sldChg chg="del">
        <pc:chgData name="April Sall" userId="40a70695-3ef8-4871-8961-42d2999b7245" providerId="ADAL" clId="{414C6A73-F488-4B9C-91A9-B4489A048196}" dt="2020-04-30T19:58:30.788" v="23" actId="47"/>
        <pc:sldMkLst>
          <pc:docMk/>
          <pc:sldMk cId="2926801996" sldId="261"/>
        </pc:sldMkLst>
      </pc:sldChg>
      <pc:sldChg chg="modSp">
        <pc:chgData name="April Sall" userId="40a70695-3ef8-4871-8961-42d2999b7245" providerId="ADAL" clId="{414C6A73-F488-4B9C-91A9-B4489A048196}" dt="2020-04-30T23:40:04.726" v="420" actId="20577"/>
        <pc:sldMkLst>
          <pc:docMk/>
          <pc:sldMk cId="178242608" sldId="262"/>
        </pc:sldMkLst>
        <pc:spChg chg="mod">
          <ac:chgData name="April Sall" userId="40a70695-3ef8-4871-8961-42d2999b7245" providerId="ADAL" clId="{414C6A73-F488-4B9C-91A9-B4489A048196}" dt="2020-04-30T23:40:04.726" v="420" actId="20577"/>
          <ac:spMkLst>
            <pc:docMk/>
            <pc:sldMk cId="178242608" sldId="262"/>
            <ac:spMk id="3" creationId="{F41F92B1-DDFB-49D0-B25F-FAE2A3B8240B}"/>
          </ac:spMkLst>
        </pc:spChg>
      </pc:sldChg>
      <pc:sldChg chg="modSp modNotesTx">
        <pc:chgData name="April Sall" userId="40a70695-3ef8-4871-8961-42d2999b7245" providerId="ADAL" clId="{414C6A73-F488-4B9C-91A9-B4489A048196}" dt="2020-05-01T00:09:21.210" v="482" actId="27636"/>
        <pc:sldMkLst>
          <pc:docMk/>
          <pc:sldMk cId="713883105" sldId="264"/>
        </pc:sldMkLst>
        <pc:spChg chg="mod">
          <ac:chgData name="April Sall" userId="40a70695-3ef8-4871-8961-42d2999b7245" providerId="ADAL" clId="{414C6A73-F488-4B9C-91A9-B4489A048196}" dt="2020-05-01T00:09:21.210" v="482" actId="27636"/>
          <ac:spMkLst>
            <pc:docMk/>
            <pc:sldMk cId="713883105" sldId="264"/>
            <ac:spMk id="3" creationId="{9E700FBD-BE21-4C4E-AA00-3737066FD1BA}"/>
          </ac:spMkLst>
        </pc:spChg>
      </pc:sldChg>
      <pc:sldChg chg="modSp">
        <pc:chgData name="April Sall" userId="40a70695-3ef8-4871-8961-42d2999b7245" providerId="ADAL" clId="{414C6A73-F488-4B9C-91A9-B4489A048196}" dt="2020-05-01T00:21:19.457" v="596" actId="5793"/>
        <pc:sldMkLst>
          <pc:docMk/>
          <pc:sldMk cId="3589569948" sldId="266"/>
        </pc:sldMkLst>
        <pc:spChg chg="mod">
          <ac:chgData name="April Sall" userId="40a70695-3ef8-4871-8961-42d2999b7245" providerId="ADAL" clId="{414C6A73-F488-4B9C-91A9-B4489A048196}" dt="2020-05-01T00:21:19.457" v="596" actId="5793"/>
          <ac:spMkLst>
            <pc:docMk/>
            <pc:sldMk cId="3589569948" sldId="266"/>
            <ac:spMk id="3" creationId="{CDC86576-6E07-437F-81D1-348AA722882B}"/>
          </ac:spMkLst>
        </pc:spChg>
      </pc:sldChg>
      <pc:sldChg chg="modSp">
        <pc:chgData name="April Sall" userId="40a70695-3ef8-4871-8961-42d2999b7245" providerId="ADAL" clId="{414C6A73-F488-4B9C-91A9-B4489A048196}" dt="2020-05-01T00:25:01.511" v="719" actId="20577"/>
        <pc:sldMkLst>
          <pc:docMk/>
          <pc:sldMk cId="4265044296" sldId="267"/>
        </pc:sldMkLst>
        <pc:spChg chg="mod">
          <ac:chgData name="April Sall" userId="40a70695-3ef8-4871-8961-42d2999b7245" providerId="ADAL" clId="{414C6A73-F488-4B9C-91A9-B4489A048196}" dt="2020-05-01T00:25:01.511" v="719" actId="20577"/>
          <ac:spMkLst>
            <pc:docMk/>
            <pc:sldMk cId="4265044296" sldId="267"/>
            <ac:spMk id="3" creationId="{3A925EF2-3C1E-44C9-8F16-483C94B4C7F8}"/>
          </ac:spMkLst>
        </pc:spChg>
      </pc:sldChg>
      <pc:sldChg chg="modSp">
        <pc:chgData name="April Sall" userId="40a70695-3ef8-4871-8961-42d2999b7245" providerId="ADAL" clId="{414C6A73-F488-4B9C-91A9-B4489A048196}" dt="2020-05-01T00:25:24.956" v="735" actId="5793"/>
        <pc:sldMkLst>
          <pc:docMk/>
          <pc:sldMk cId="2775304511" sldId="268"/>
        </pc:sldMkLst>
        <pc:spChg chg="mod">
          <ac:chgData name="April Sall" userId="40a70695-3ef8-4871-8961-42d2999b7245" providerId="ADAL" clId="{414C6A73-F488-4B9C-91A9-B4489A048196}" dt="2020-05-01T00:25:24.956" v="735" actId="5793"/>
          <ac:spMkLst>
            <pc:docMk/>
            <pc:sldMk cId="2775304511" sldId="268"/>
            <ac:spMk id="3" creationId="{BEB5F691-D4FA-4948-8C59-E49BECBAD8E6}"/>
          </ac:spMkLst>
        </pc:spChg>
      </pc:sldChg>
      <pc:sldChg chg="del">
        <pc:chgData name="April Sall" userId="40a70695-3ef8-4871-8961-42d2999b7245" providerId="ADAL" clId="{414C6A73-F488-4B9C-91A9-B4489A048196}" dt="2020-05-01T00:26:13.328" v="736" actId="47"/>
        <pc:sldMkLst>
          <pc:docMk/>
          <pc:sldMk cId="822258956" sldId="269"/>
        </pc:sldMkLst>
      </pc:sldChg>
      <pc:sldChg chg="del">
        <pc:chgData name="April Sall" userId="40a70695-3ef8-4871-8961-42d2999b7245" providerId="ADAL" clId="{414C6A73-F488-4B9C-91A9-B4489A048196}" dt="2020-05-01T00:26:28.162" v="737" actId="47"/>
        <pc:sldMkLst>
          <pc:docMk/>
          <pc:sldMk cId="2952444007" sldId="270"/>
        </pc:sldMkLst>
      </pc:sldChg>
      <pc:sldChg chg="modSp">
        <pc:chgData name="April Sall" userId="40a70695-3ef8-4871-8961-42d2999b7245" providerId="ADAL" clId="{414C6A73-F488-4B9C-91A9-B4489A048196}" dt="2020-05-01T00:32:58.246" v="1003" actId="20577"/>
        <pc:sldMkLst>
          <pc:docMk/>
          <pc:sldMk cId="3869814472" sldId="282"/>
        </pc:sldMkLst>
        <pc:spChg chg="mod">
          <ac:chgData name="April Sall" userId="40a70695-3ef8-4871-8961-42d2999b7245" providerId="ADAL" clId="{414C6A73-F488-4B9C-91A9-B4489A048196}" dt="2020-05-01T00:32:58.246" v="1003" actId="20577"/>
          <ac:spMkLst>
            <pc:docMk/>
            <pc:sldMk cId="3869814472" sldId="282"/>
            <ac:spMk id="3" creationId="{79DF2A12-A5B5-4C3A-A236-98EDD6206A57}"/>
          </ac:spMkLst>
        </pc:spChg>
      </pc:sldChg>
      <pc:sldChg chg="del">
        <pc:chgData name="April Sall" userId="40a70695-3ef8-4871-8961-42d2999b7245" providerId="ADAL" clId="{414C6A73-F488-4B9C-91A9-B4489A048196}" dt="2020-05-01T00:33:07.935" v="1004" actId="47"/>
        <pc:sldMkLst>
          <pc:docMk/>
          <pc:sldMk cId="3306444843" sldId="283"/>
        </pc:sldMkLst>
      </pc:sldChg>
      <pc:sldChg chg="modSp">
        <pc:chgData name="April Sall" userId="40a70695-3ef8-4871-8961-42d2999b7245" providerId="ADAL" clId="{414C6A73-F488-4B9C-91A9-B4489A048196}" dt="2020-05-01T00:30:41.059" v="929" actId="5793"/>
        <pc:sldMkLst>
          <pc:docMk/>
          <pc:sldMk cId="1672074280" sldId="284"/>
        </pc:sldMkLst>
        <pc:spChg chg="mod">
          <ac:chgData name="April Sall" userId="40a70695-3ef8-4871-8961-42d2999b7245" providerId="ADAL" clId="{414C6A73-F488-4B9C-91A9-B4489A048196}" dt="2020-05-01T00:30:41.059" v="929" actId="5793"/>
          <ac:spMkLst>
            <pc:docMk/>
            <pc:sldMk cId="1672074280" sldId="284"/>
            <ac:spMk id="3" creationId="{00000000-0000-0000-0000-000000000000}"/>
          </ac:spMkLst>
        </pc:spChg>
      </pc:sldChg>
      <pc:sldChg chg="del">
        <pc:chgData name="April Sall" userId="40a70695-3ef8-4871-8961-42d2999b7245" providerId="ADAL" clId="{414C6A73-F488-4B9C-91A9-B4489A048196}" dt="2020-04-30T23:44:58.920" v="441" actId="2696"/>
        <pc:sldMkLst>
          <pc:docMk/>
          <pc:sldMk cId="2919942029" sldId="286"/>
        </pc:sldMkLst>
      </pc:sldChg>
      <pc:sldChg chg="modSp">
        <pc:chgData name="April Sall" userId="40a70695-3ef8-4871-8961-42d2999b7245" providerId="ADAL" clId="{414C6A73-F488-4B9C-91A9-B4489A048196}" dt="2020-05-01T00:35:00.809" v="1053" actId="20577"/>
        <pc:sldMkLst>
          <pc:docMk/>
          <pc:sldMk cId="131522332" sldId="287"/>
        </pc:sldMkLst>
        <pc:spChg chg="mod">
          <ac:chgData name="April Sall" userId="40a70695-3ef8-4871-8961-42d2999b7245" providerId="ADAL" clId="{414C6A73-F488-4B9C-91A9-B4489A048196}" dt="2020-05-01T00:35:00.809" v="1053" actId="20577"/>
          <ac:spMkLst>
            <pc:docMk/>
            <pc:sldMk cId="131522332" sldId="287"/>
            <ac:spMk id="3" creationId="{79DF2A12-A5B5-4C3A-A236-98EDD6206A57}"/>
          </ac:spMkLst>
        </pc:spChg>
      </pc:sldChg>
      <pc:sldChg chg="modSp">
        <pc:chgData name="April Sall" userId="40a70695-3ef8-4871-8961-42d2999b7245" providerId="ADAL" clId="{414C6A73-F488-4B9C-91A9-B4489A048196}" dt="2020-05-01T00:21:08.777" v="594" actId="20577"/>
        <pc:sldMkLst>
          <pc:docMk/>
          <pc:sldMk cId="2938596970" sldId="288"/>
        </pc:sldMkLst>
        <pc:spChg chg="mod">
          <ac:chgData name="April Sall" userId="40a70695-3ef8-4871-8961-42d2999b7245" providerId="ADAL" clId="{414C6A73-F488-4B9C-91A9-B4489A048196}" dt="2020-05-01T00:21:08.777" v="594" actId="20577"/>
          <ac:spMkLst>
            <pc:docMk/>
            <pc:sldMk cId="2938596970" sldId="288"/>
            <ac:spMk id="3" creationId="{79DF2A12-A5B5-4C3A-A236-98EDD6206A57}"/>
          </ac:spMkLst>
        </pc:spChg>
      </pc:sldChg>
      <pc:sldChg chg="delSp modSp">
        <pc:chgData name="April Sall" userId="40a70695-3ef8-4871-8961-42d2999b7245" providerId="ADAL" clId="{414C6A73-F488-4B9C-91A9-B4489A048196}" dt="2020-05-01T00:34:02.005" v="1023" actId="20577"/>
        <pc:sldMkLst>
          <pc:docMk/>
          <pc:sldMk cId="1767068269" sldId="289"/>
        </pc:sldMkLst>
        <pc:spChg chg="del">
          <ac:chgData name="April Sall" userId="40a70695-3ef8-4871-8961-42d2999b7245" providerId="ADAL" clId="{414C6A73-F488-4B9C-91A9-B4489A048196}" dt="2020-05-01T00:33:27.883" v="1014" actId="478"/>
          <ac:spMkLst>
            <pc:docMk/>
            <pc:sldMk cId="1767068269" sldId="289"/>
            <ac:spMk id="2" creationId="{233BF053-6A55-41D6-93BB-DDD800E6ED4E}"/>
          </ac:spMkLst>
        </pc:spChg>
        <pc:spChg chg="mod">
          <ac:chgData name="April Sall" userId="40a70695-3ef8-4871-8961-42d2999b7245" providerId="ADAL" clId="{414C6A73-F488-4B9C-91A9-B4489A048196}" dt="2020-05-01T00:34:02.005" v="1023" actId="20577"/>
          <ac:spMkLst>
            <pc:docMk/>
            <pc:sldMk cId="1767068269" sldId="289"/>
            <ac:spMk id="3" creationId="{46A8BFEB-D4E9-4EF3-8FA0-0E564857CBA9}"/>
          </ac:spMkLst>
        </pc:spChg>
      </pc:sldChg>
      <pc:sldChg chg="modSp">
        <pc:chgData name="April Sall" userId="40a70695-3ef8-4871-8961-42d2999b7245" providerId="ADAL" clId="{414C6A73-F488-4B9C-91A9-B4489A048196}" dt="2020-05-01T00:32:46.433" v="1002" actId="20577"/>
        <pc:sldMkLst>
          <pc:docMk/>
          <pc:sldMk cId="3810136318" sldId="290"/>
        </pc:sldMkLst>
        <pc:spChg chg="mod">
          <ac:chgData name="April Sall" userId="40a70695-3ef8-4871-8961-42d2999b7245" providerId="ADAL" clId="{414C6A73-F488-4B9C-91A9-B4489A048196}" dt="2020-05-01T00:32:46.433" v="1002" actId="20577"/>
          <ac:spMkLst>
            <pc:docMk/>
            <pc:sldMk cId="3810136318" sldId="290"/>
            <ac:spMk id="3" creationId="{01634B7A-1D8B-4369-B80D-603ED80DF9A0}"/>
          </ac:spMkLst>
        </pc:spChg>
      </pc:sldChg>
      <pc:sldChg chg="modSp add">
        <pc:chgData name="April Sall" userId="40a70695-3ef8-4871-8961-42d2999b7245" providerId="ADAL" clId="{414C6A73-F488-4B9C-91A9-B4489A048196}" dt="2020-04-30T20:01:52.837" v="202" actId="20577"/>
        <pc:sldMkLst>
          <pc:docMk/>
          <pc:sldMk cId="2913356651" sldId="291"/>
        </pc:sldMkLst>
        <pc:spChg chg="mod">
          <ac:chgData name="April Sall" userId="40a70695-3ef8-4871-8961-42d2999b7245" providerId="ADAL" clId="{414C6A73-F488-4B9C-91A9-B4489A048196}" dt="2020-04-30T19:59:26.775" v="60" actId="14100"/>
          <ac:spMkLst>
            <pc:docMk/>
            <pc:sldMk cId="2913356651" sldId="291"/>
            <ac:spMk id="2" creationId="{63139B51-0068-40CD-9D7E-92C0286133BC}"/>
          </ac:spMkLst>
        </pc:spChg>
        <pc:spChg chg="mod">
          <ac:chgData name="April Sall" userId="40a70695-3ef8-4871-8961-42d2999b7245" providerId="ADAL" clId="{414C6A73-F488-4B9C-91A9-B4489A048196}" dt="2020-04-30T20:01:52.837" v="202" actId="20577"/>
          <ac:spMkLst>
            <pc:docMk/>
            <pc:sldMk cId="2913356651" sldId="291"/>
            <ac:spMk id="3" creationId="{A2B13877-47A5-4086-8AA6-534756E77A1D}"/>
          </ac:spMkLst>
        </pc:spChg>
      </pc:sldChg>
      <pc:sldChg chg="modSp add">
        <pc:chgData name="April Sall" userId="40a70695-3ef8-4871-8961-42d2999b7245" providerId="ADAL" clId="{414C6A73-F488-4B9C-91A9-B4489A048196}" dt="2020-04-30T23:39:37.033" v="402" actId="20577"/>
        <pc:sldMkLst>
          <pc:docMk/>
          <pc:sldMk cId="3969941295" sldId="292"/>
        </pc:sldMkLst>
        <pc:spChg chg="mod">
          <ac:chgData name="April Sall" userId="40a70695-3ef8-4871-8961-42d2999b7245" providerId="ADAL" clId="{414C6A73-F488-4B9C-91A9-B4489A048196}" dt="2020-04-30T23:38:52.923" v="286" actId="20577"/>
          <ac:spMkLst>
            <pc:docMk/>
            <pc:sldMk cId="3969941295" sldId="292"/>
            <ac:spMk id="2" creationId="{233BF053-6A55-41D6-93BB-DDD800E6ED4E}"/>
          </ac:spMkLst>
        </pc:spChg>
        <pc:spChg chg="mod">
          <ac:chgData name="April Sall" userId="40a70695-3ef8-4871-8961-42d2999b7245" providerId="ADAL" clId="{414C6A73-F488-4B9C-91A9-B4489A048196}" dt="2020-04-30T23:39:37.033" v="402" actId="20577"/>
          <ac:spMkLst>
            <pc:docMk/>
            <pc:sldMk cId="3969941295" sldId="292"/>
            <ac:spMk id="3" creationId="{46A8BFEB-D4E9-4EF3-8FA0-0E564857CBA9}"/>
          </ac:spMkLst>
        </pc:spChg>
      </pc:sldChg>
      <pc:sldChg chg="modSp new">
        <pc:chgData name="April Sall" userId="40a70695-3ef8-4871-8961-42d2999b7245" providerId="ADAL" clId="{414C6A73-F488-4B9C-91A9-B4489A048196}" dt="2020-05-01T00:29:02.520" v="923" actId="20577"/>
        <pc:sldMkLst>
          <pc:docMk/>
          <pc:sldMk cId="1472324612" sldId="293"/>
        </pc:sldMkLst>
        <pc:spChg chg="mod">
          <ac:chgData name="April Sall" userId="40a70695-3ef8-4871-8961-42d2999b7245" providerId="ADAL" clId="{414C6A73-F488-4B9C-91A9-B4489A048196}" dt="2020-05-01T00:26:45.798" v="768" actId="20577"/>
          <ac:spMkLst>
            <pc:docMk/>
            <pc:sldMk cId="1472324612" sldId="293"/>
            <ac:spMk id="2" creationId="{DE5C8FAB-4084-4F90-9BFB-C7E1BC2FE0A4}"/>
          </ac:spMkLst>
        </pc:spChg>
        <pc:spChg chg="mod">
          <ac:chgData name="April Sall" userId="40a70695-3ef8-4871-8961-42d2999b7245" providerId="ADAL" clId="{414C6A73-F488-4B9C-91A9-B4489A048196}" dt="2020-05-01T00:29:02.520" v="923" actId="20577"/>
          <ac:spMkLst>
            <pc:docMk/>
            <pc:sldMk cId="1472324612" sldId="293"/>
            <ac:spMk id="3" creationId="{C7CE9A83-E51E-4E08-9C68-BE08488316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6" tIns="46242" rIns="92486"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6" tIns="46242" rIns="92486" bIns="46242" rtlCol="0"/>
          <a:lstStyle>
            <a:lvl1pPr algn="r">
              <a:defRPr sz="1200"/>
            </a:lvl1pPr>
          </a:lstStyle>
          <a:p>
            <a:fld id="{921765F0-FB9A-4E92-8F9C-C53E67039528}" type="datetimeFigureOut">
              <a:rPr lang="en-US" smtClean="0"/>
              <a:t>4/30/2020</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6" tIns="46242" rIns="92486" bIns="46242"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6" tIns="46242" rIns="92486" bIns="462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6" tIns="46242" rIns="92486"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6" tIns="46242" rIns="92486" bIns="46242" rtlCol="0" anchor="b"/>
          <a:lstStyle>
            <a:lvl1pPr algn="r">
              <a:defRPr sz="1200"/>
            </a:lvl1pPr>
          </a:lstStyle>
          <a:p>
            <a:fld id="{7410F0E5-CF43-46AB-962F-E09EF9C37C8F}" type="slidenum">
              <a:rPr lang="en-US" smtClean="0"/>
              <a:t>‹#›</a:t>
            </a:fld>
            <a:endParaRPr lang="en-US"/>
          </a:p>
        </p:txBody>
      </p:sp>
    </p:spTree>
    <p:extLst>
      <p:ext uri="{BB962C8B-B14F-4D97-AF65-F5344CB8AC3E}">
        <p14:creationId xmlns:p14="http://schemas.microsoft.com/office/powerpoint/2010/main" val="165853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house.gov/billsthisweek/20181210/CRPT-115hrpt1072.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10F0E5-CF43-46AB-962F-E09EF9C37C8F}" type="slidenum">
              <a:rPr lang="en-US" smtClean="0"/>
              <a:t>1</a:t>
            </a:fld>
            <a:endParaRPr lang="en-US"/>
          </a:p>
        </p:txBody>
      </p:sp>
    </p:spTree>
    <p:extLst>
      <p:ext uri="{BB962C8B-B14F-4D97-AF65-F5344CB8AC3E}">
        <p14:creationId xmlns:p14="http://schemas.microsoft.com/office/powerpoint/2010/main" val="3357718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10F0E5-CF43-46AB-962F-E09EF9C37C8F}" type="slidenum">
              <a:rPr lang="en-US" smtClean="0"/>
              <a:t>10</a:t>
            </a:fld>
            <a:endParaRPr lang="en-US"/>
          </a:p>
        </p:txBody>
      </p:sp>
    </p:spTree>
    <p:extLst>
      <p:ext uri="{BB962C8B-B14F-4D97-AF65-F5344CB8AC3E}">
        <p14:creationId xmlns:p14="http://schemas.microsoft.com/office/powerpoint/2010/main" val="186627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10F0E5-CF43-46AB-962F-E09EF9C37C8F}" type="slidenum">
              <a:rPr lang="en-US" smtClean="0"/>
              <a:t>11</a:t>
            </a:fld>
            <a:endParaRPr lang="en-US"/>
          </a:p>
        </p:txBody>
      </p:sp>
    </p:spTree>
    <p:extLst>
      <p:ext uri="{BB962C8B-B14F-4D97-AF65-F5344CB8AC3E}">
        <p14:creationId xmlns:p14="http://schemas.microsoft.com/office/powerpoint/2010/main" val="54777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10F0E5-CF43-46AB-962F-E09EF9C37C8F}" type="slidenum">
              <a:rPr lang="en-US" smtClean="0"/>
              <a:t>12</a:t>
            </a:fld>
            <a:endParaRPr lang="en-US"/>
          </a:p>
        </p:txBody>
      </p:sp>
    </p:spTree>
    <p:extLst>
      <p:ext uri="{BB962C8B-B14F-4D97-AF65-F5344CB8AC3E}">
        <p14:creationId xmlns:p14="http://schemas.microsoft.com/office/powerpoint/2010/main" val="2279379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10F0E5-CF43-46AB-962F-E09EF9C37C8F}" type="slidenum">
              <a:rPr lang="en-US" smtClean="0"/>
              <a:t>13</a:t>
            </a:fld>
            <a:endParaRPr lang="en-US"/>
          </a:p>
        </p:txBody>
      </p:sp>
    </p:spTree>
    <p:extLst>
      <p:ext uri="{BB962C8B-B14F-4D97-AF65-F5344CB8AC3E}">
        <p14:creationId xmlns:p14="http://schemas.microsoft.com/office/powerpoint/2010/main" val="64224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I, IP</a:t>
            </a:r>
          </a:p>
        </p:txBody>
      </p:sp>
      <p:sp>
        <p:nvSpPr>
          <p:cNvPr id="4" name="Slide Number Placeholder 3"/>
          <p:cNvSpPr>
            <a:spLocks noGrp="1"/>
          </p:cNvSpPr>
          <p:nvPr>
            <p:ph type="sldNum" sz="quarter" idx="5"/>
          </p:nvPr>
        </p:nvSpPr>
        <p:spPr/>
        <p:txBody>
          <a:bodyPr/>
          <a:lstStyle/>
          <a:p>
            <a:fld id="{7410F0E5-CF43-46AB-962F-E09EF9C37C8F}" type="slidenum">
              <a:rPr lang="en-US" smtClean="0"/>
              <a:t>14</a:t>
            </a:fld>
            <a:endParaRPr lang="en-US"/>
          </a:p>
        </p:txBody>
      </p:sp>
    </p:spTree>
    <p:extLst>
      <p:ext uri="{BB962C8B-B14F-4D97-AF65-F5344CB8AC3E}">
        <p14:creationId xmlns:p14="http://schemas.microsoft.com/office/powerpoint/2010/main" val="3072367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only AG be considered???</a:t>
            </a:r>
          </a:p>
        </p:txBody>
      </p:sp>
      <p:sp>
        <p:nvSpPr>
          <p:cNvPr id="4" name="Slide Number Placeholder 3"/>
          <p:cNvSpPr>
            <a:spLocks noGrp="1"/>
          </p:cNvSpPr>
          <p:nvPr>
            <p:ph type="sldNum" sz="quarter" idx="5"/>
          </p:nvPr>
        </p:nvSpPr>
        <p:spPr/>
        <p:txBody>
          <a:bodyPr/>
          <a:lstStyle/>
          <a:p>
            <a:fld id="{7410F0E5-CF43-46AB-962F-E09EF9C37C8F}" type="slidenum">
              <a:rPr lang="en-US" smtClean="0"/>
              <a:t>15</a:t>
            </a:fld>
            <a:endParaRPr lang="en-US"/>
          </a:p>
        </p:txBody>
      </p:sp>
    </p:spTree>
    <p:extLst>
      <p:ext uri="{BB962C8B-B14F-4D97-AF65-F5344CB8AC3E}">
        <p14:creationId xmlns:p14="http://schemas.microsoft.com/office/powerpoint/2010/main" val="158572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0F0E5-CF43-46AB-962F-E09EF9C37C8F}" type="slidenum">
              <a:rPr lang="en-US" smtClean="0"/>
              <a:t>16</a:t>
            </a:fld>
            <a:endParaRPr lang="en-US"/>
          </a:p>
        </p:txBody>
      </p:sp>
    </p:spTree>
    <p:extLst>
      <p:ext uri="{BB962C8B-B14F-4D97-AF65-F5344CB8AC3E}">
        <p14:creationId xmlns:p14="http://schemas.microsoft.com/office/powerpoint/2010/main" val="592524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0F0E5-CF43-46AB-962F-E09EF9C37C8F}" type="slidenum">
              <a:rPr lang="en-US" smtClean="0"/>
              <a:t>17</a:t>
            </a:fld>
            <a:endParaRPr lang="en-US"/>
          </a:p>
        </p:txBody>
      </p:sp>
    </p:spTree>
    <p:extLst>
      <p:ext uri="{BB962C8B-B14F-4D97-AF65-F5344CB8AC3E}">
        <p14:creationId xmlns:p14="http://schemas.microsoft.com/office/powerpoint/2010/main" val="1626290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10F0E5-CF43-46AB-962F-E09EF9C37C8F}" type="slidenum">
              <a:rPr lang="en-US" smtClean="0"/>
              <a:t>18</a:t>
            </a:fld>
            <a:endParaRPr lang="en-US"/>
          </a:p>
        </p:txBody>
      </p:sp>
    </p:spTree>
    <p:extLst>
      <p:ext uri="{BB962C8B-B14F-4D97-AF65-F5344CB8AC3E}">
        <p14:creationId xmlns:p14="http://schemas.microsoft.com/office/powerpoint/2010/main" val="238800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0F0E5-CF43-46AB-962F-E09EF9C37C8F}" type="slidenum">
              <a:rPr lang="en-US" smtClean="0"/>
              <a:t>2</a:t>
            </a:fld>
            <a:endParaRPr lang="en-US"/>
          </a:p>
        </p:txBody>
      </p:sp>
    </p:spTree>
    <p:extLst>
      <p:ext uri="{BB962C8B-B14F-4D97-AF65-F5344CB8AC3E}">
        <p14:creationId xmlns:p14="http://schemas.microsoft.com/office/powerpoint/2010/main" val="392757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a:hlinkClick r:id="rId3"/>
              </a:rPr>
              <a:t>Agriculture Improvement Act of 2018 (2018 Farm Bill) </a:t>
            </a:r>
            <a:r>
              <a:rPr lang="en-US" dirty="0"/>
              <a:t>, effective January 1, 2019, removed hemp from Schedule I of the federal Controlled Substances Act. Thus, hemp is no longer federally regulated as a controlled substance.</a:t>
            </a:r>
          </a:p>
          <a:p>
            <a:endParaRPr lang="en-US" dirty="0"/>
          </a:p>
          <a:p>
            <a:r>
              <a:rPr lang="en-US" dirty="0"/>
              <a:t>The Agriculture Improvement Act of 2018 (2018 Farm Bill), paved the way for industrial hemp to be grown by citizens and commercially not just by “established agricultural research institutions” (EARIs) but by citizens seeking to enter the industrial hemp industry.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Established framework for important regulations at the State level that must be put in place before cultivation of industrial hemp (IH)</a:t>
            </a:r>
          </a:p>
          <a:p>
            <a:endParaRPr lang="en-US" dirty="0"/>
          </a:p>
          <a:p>
            <a:r>
              <a:rPr lang="en-US" dirty="0"/>
              <a:t>Although the Farm Bill allows industrial hemp production, there are important regulations at the State level that needed to be put in place before an individual or company (other than an EARI) could legally grow industrial hemp. </a:t>
            </a:r>
          </a:p>
          <a:p>
            <a:endParaRPr lang="en-US" dirty="0"/>
          </a:p>
          <a:p>
            <a:endParaRPr lang="en-US" dirty="0"/>
          </a:p>
          <a:p>
            <a:r>
              <a:rPr lang="en-US" dirty="0"/>
              <a:t>The California Industrial Hemp Farming Act (Senate Bill 566, Chapter 398, Statutes of 2013) authorized the commercial production of industrial hemp and provided for the registration of growers. </a:t>
            </a:r>
          </a:p>
          <a:p>
            <a:pPr lvl="1"/>
            <a:r>
              <a:rPr lang="en-US" dirty="0"/>
              <a:t> Also established general requirements for:</a:t>
            </a:r>
          </a:p>
          <a:p>
            <a:pPr lvl="2"/>
            <a:r>
              <a:rPr lang="en-US" dirty="0"/>
              <a:t>Registration							</a:t>
            </a:r>
          </a:p>
          <a:p>
            <a:pPr lvl="2"/>
            <a:r>
              <a:rPr lang="en-US" dirty="0"/>
              <a:t>excluded industrial hemp from the definition of marijuana</a:t>
            </a:r>
          </a:p>
          <a:p>
            <a:pPr lvl="2"/>
            <a:r>
              <a:rPr lang="en-US" dirty="0"/>
              <a:t>Sampling and Testing industrial, set the maximum tetrahydrocannabinol (THC) level for hemp at .3%</a:t>
            </a:r>
          </a:p>
          <a:p>
            <a:endParaRPr lang="en-US" dirty="0"/>
          </a:p>
          <a:p>
            <a:r>
              <a:rPr lang="en-US" dirty="0"/>
              <a:t>The bill also established general requirements for registration, required testing and sampling industrial hemp before it could be harvested, excluded industrial hemp from the definition of marijuana, set the maximum tetrahydrocannabinol (THC) level for hemp at .3%, restricted growing patterns, the purposes (grain and fiber) for which hemp could be grown and excluded EARIs from THC limitations and county registration. This law was inoperative unless federal laws allowed industrial hemp production. The passage of Proposition 64, November 2016 removed the inoperative statement making the Act effective January 1, 2017. (Ref No. 3, 4)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 created emergency regulations for the program in June 2019 and codified and adopted several of those section in Senate Bill 1409.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the State created first emergency regulations for sampling, testing, abatement etc.  Those regs were readopted under emergency rulemaking and are still in need of final adoption and codification via state legislation.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Senate Bill 1409 was approved by the Governor on September 30, 2018 and went into effect on January 1, 2019. </a:t>
            </a:r>
          </a:p>
          <a:p>
            <a:endParaRPr lang="en-US" dirty="0"/>
          </a:p>
          <a:p>
            <a:endParaRPr lang="en-US" dirty="0"/>
          </a:p>
          <a:p>
            <a:r>
              <a:rPr lang="en-US" dirty="0"/>
              <a:t> For instance, County registration with the agricultural commissioner to grow industrial hemp is allowed as of January 1, 2019 but the regulations laying out the specifics were not yet approved</a:t>
            </a:r>
          </a:p>
          <a:p>
            <a:endParaRPr lang="en-US" dirty="0"/>
          </a:p>
          <a:p>
            <a:r>
              <a:rPr lang="en-US" dirty="0"/>
              <a:t>Because of the back and forth laws between the feds and the state as well as issues arising with the first industrial hemp operations and what </a:t>
            </a:r>
            <a:r>
              <a:rPr lang="en-US" dirty="0" err="1"/>
              <a:t>constitueted</a:t>
            </a:r>
            <a:r>
              <a:rPr lang="en-US" dirty="0"/>
              <a:t> an Establish Agricultural Research Institution, and the lag time in the development of permanent regulations and requirements.</a:t>
            </a:r>
          </a:p>
          <a:p>
            <a:r>
              <a:rPr lang="en-US" dirty="0"/>
              <a:t>Many of the regulations were in flux and</a:t>
            </a:r>
          </a:p>
          <a:p>
            <a:r>
              <a:rPr lang="en-US" dirty="0"/>
              <a:t> therefore several counties including Mono County, decided to adopt an emergency Moratorium on IH cultivation until such State regs could de developed and adopted.</a:t>
            </a:r>
          </a:p>
          <a:p>
            <a:r>
              <a:rPr lang="en-US" dirty="0"/>
              <a:t> Absent completed regulations, some counties have chosen to place a temporary emergency moratorium on industrial hemp production until reasonable regulations are in place. Among their concerns, counties sight the definition of an EARI is not clearly defined and could allow industrial hemp growers to claim exemption from regulations using educational institutions with questionable credentials. </a:t>
            </a:r>
          </a:p>
          <a:p>
            <a:r>
              <a:rPr lang="en-US" dirty="0"/>
              <a:t>In 2019, SB153 codified many of the foundational sections of regs into law (see below under Background on CA).  Recently, the State of CA accepted some of the remaining sections (4900) to the Title 3 of the CA Code of regs for Industrial Hemp permanently.  They have also added new sections related to registration process and background checks. </a:t>
            </a:r>
          </a:p>
          <a:p>
            <a:r>
              <a:rPr lang="en-US" dirty="0"/>
              <a:t>CA also readopted Sections 4940-4946 and 4050and 4050.1 under emergency rulemaking (first in December and then again on March 25, 2020).  These later sections covering THC Sampling, Testing and any enforcement actions are the regs still under emergency rulemaking, and also in a pending CA State bill (SBXXX).</a:t>
            </a:r>
          </a:p>
          <a:p>
            <a:endParaRPr lang="en-US" dirty="0"/>
          </a:p>
          <a:p>
            <a:r>
              <a:rPr lang="en-US" dirty="0"/>
              <a:t>CDFA has not yet submitted a proposed state regulatory plan to the U.S. Department of Agriculture (USDA) for review and approval but is in the process of preparing a plan for submission.</a:t>
            </a:r>
          </a:p>
          <a:p>
            <a:r>
              <a:rPr lang="en-US" dirty="0"/>
              <a:t>“Approved state plan” means a state plan for California that is approved pursuant to Section 297B of the federal Agricultural Marketing Act of 1946 (added by Section 10113 of the federal Agriculture Improvement Act of 2018 (Public Law 115-334)) and in effect. </a:t>
            </a:r>
          </a:p>
          <a:p>
            <a:endParaRPr lang="en-US" dirty="0"/>
          </a:p>
          <a:p>
            <a:endParaRPr lang="en-US" dirty="0"/>
          </a:p>
        </p:txBody>
      </p:sp>
      <p:sp>
        <p:nvSpPr>
          <p:cNvPr id="4" name="Slide Number Placeholder 3"/>
          <p:cNvSpPr>
            <a:spLocks noGrp="1"/>
          </p:cNvSpPr>
          <p:nvPr>
            <p:ph type="sldNum" sz="quarter" idx="5"/>
          </p:nvPr>
        </p:nvSpPr>
        <p:spPr/>
        <p:txBody>
          <a:bodyPr/>
          <a:lstStyle/>
          <a:p>
            <a:fld id="{7410F0E5-CF43-46AB-962F-E09EF9C37C8F}" type="slidenum">
              <a:rPr lang="en-US" smtClean="0"/>
              <a:t>3</a:t>
            </a:fld>
            <a:endParaRPr lang="en-US"/>
          </a:p>
        </p:txBody>
      </p:sp>
    </p:spTree>
    <p:extLst>
      <p:ext uri="{BB962C8B-B14F-4D97-AF65-F5344CB8AC3E}">
        <p14:creationId xmlns:p14="http://schemas.microsoft.com/office/powerpoint/2010/main" val="410405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Industrial hemp looks the same to the observer as commercial cannabis</a:t>
            </a:r>
          </a:p>
        </p:txBody>
      </p:sp>
      <p:sp>
        <p:nvSpPr>
          <p:cNvPr id="4" name="Slide Number Placeholder 3"/>
          <p:cNvSpPr>
            <a:spLocks noGrp="1"/>
          </p:cNvSpPr>
          <p:nvPr>
            <p:ph type="sldNum" sz="quarter" idx="5"/>
          </p:nvPr>
        </p:nvSpPr>
        <p:spPr/>
        <p:txBody>
          <a:bodyPr/>
          <a:lstStyle/>
          <a:p>
            <a:fld id="{7410F0E5-CF43-46AB-962F-E09EF9C37C8F}" type="slidenum">
              <a:rPr lang="en-US" smtClean="0"/>
              <a:t>4</a:t>
            </a:fld>
            <a:endParaRPr lang="en-US"/>
          </a:p>
        </p:txBody>
      </p:sp>
    </p:spTree>
    <p:extLst>
      <p:ext uri="{BB962C8B-B14F-4D97-AF65-F5344CB8AC3E}">
        <p14:creationId xmlns:p14="http://schemas.microsoft.com/office/powerpoint/2010/main" val="43098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0F0E5-CF43-46AB-962F-E09EF9C37C8F}" type="slidenum">
              <a:rPr lang="en-US" smtClean="0"/>
              <a:t>5</a:t>
            </a:fld>
            <a:endParaRPr lang="en-US"/>
          </a:p>
        </p:txBody>
      </p:sp>
    </p:spTree>
    <p:extLst>
      <p:ext uri="{BB962C8B-B14F-4D97-AF65-F5344CB8AC3E}">
        <p14:creationId xmlns:p14="http://schemas.microsoft.com/office/powerpoint/2010/main" val="255456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0F0E5-CF43-46AB-962F-E09EF9C37C8F}" type="slidenum">
              <a:rPr lang="en-US" smtClean="0"/>
              <a:t>6</a:t>
            </a:fld>
            <a:endParaRPr lang="en-US"/>
          </a:p>
        </p:txBody>
      </p:sp>
    </p:spTree>
    <p:extLst>
      <p:ext uri="{BB962C8B-B14F-4D97-AF65-F5344CB8AC3E}">
        <p14:creationId xmlns:p14="http://schemas.microsoft.com/office/powerpoint/2010/main" val="214296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different abatement and enforcement actions if a crop of hemp’s random sampling tests &gt;0.3 % THC</a:t>
            </a:r>
          </a:p>
          <a:p>
            <a:endParaRPr lang="en-US" dirty="0"/>
          </a:p>
          <a:p>
            <a:endParaRPr lang="en-US" dirty="0"/>
          </a:p>
        </p:txBody>
      </p:sp>
      <p:sp>
        <p:nvSpPr>
          <p:cNvPr id="4" name="Slide Number Placeholder 3"/>
          <p:cNvSpPr>
            <a:spLocks noGrp="1"/>
          </p:cNvSpPr>
          <p:nvPr>
            <p:ph type="sldNum" sz="quarter" idx="5"/>
          </p:nvPr>
        </p:nvSpPr>
        <p:spPr/>
        <p:txBody>
          <a:bodyPr/>
          <a:lstStyle/>
          <a:p>
            <a:fld id="{7410F0E5-CF43-46AB-962F-E09EF9C37C8F}" type="slidenum">
              <a:rPr lang="en-US" smtClean="0"/>
              <a:t>7</a:t>
            </a:fld>
            <a:endParaRPr lang="en-US"/>
          </a:p>
        </p:txBody>
      </p:sp>
    </p:spTree>
    <p:extLst>
      <p:ext uri="{BB962C8B-B14F-4D97-AF65-F5344CB8AC3E}">
        <p14:creationId xmlns:p14="http://schemas.microsoft.com/office/powerpoint/2010/main" val="182215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10F0E5-CF43-46AB-962F-E09EF9C37C8F}" type="slidenum">
              <a:rPr lang="en-US" smtClean="0"/>
              <a:t>8</a:t>
            </a:fld>
            <a:endParaRPr lang="en-US"/>
          </a:p>
        </p:txBody>
      </p:sp>
    </p:spTree>
    <p:extLst>
      <p:ext uri="{BB962C8B-B14F-4D97-AF65-F5344CB8AC3E}">
        <p14:creationId xmlns:p14="http://schemas.microsoft.com/office/powerpoint/2010/main" val="40119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counties are still under moratorium and have not yet decided (</a:t>
            </a:r>
            <a:r>
              <a:rPr lang="en-US" i="1" dirty="0"/>
              <a:t>Calaveras, Mariposa, Mendocino, Yolo</a:t>
            </a:r>
            <a:r>
              <a:rPr lang="en-US" dirty="0"/>
              <a:t>)</a:t>
            </a:r>
          </a:p>
          <a:p>
            <a:endParaRPr lang="en-US" dirty="0"/>
          </a:p>
        </p:txBody>
      </p:sp>
      <p:sp>
        <p:nvSpPr>
          <p:cNvPr id="4" name="Slide Number Placeholder 3"/>
          <p:cNvSpPr>
            <a:spLocks noGrp="1"/>
          </p:cNvSpPr>
          <p:nvPr>
            <p:ph type="sldNum" sz="quarter" idx="5"/>
          </p:nvPr>
        </p:nvSpPr>
        <p:spPr/>
        <p:txBody>
          <a:bodyPr/>
          <a:lstStyle/>
          <a:p>
            <a:fld id="{7410F0E5-CF43-46AB-962F-E09EF9C37C8F}" type="slidenum">
              <a:rPr lang="en-US" smtClean="0"/>
              <a:t>9</a:t>
            </a:fld>
            <a:endParaRPr lang="en-US"/>
          </a:p>
        </p:txBody>
      </p:sp>
    </p:spTree>
    <p:extLst>
      <p:ext uri="{BB962C8B-B14F-4D97-AF65-F5344CB8AC3E}">
        <p14:creationId xmlns:p14="http://schemas.microsoft.com/office/powerpoint/2010/main" val="1500828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0278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2086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5001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88467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78992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345051-2045-45DA-935E-2E3CA1A69ADC}" type="datetimeFigureOut">
              <a:rPr lang="en-US" smtClean="0"/>
              <a:t>4/30/2020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8112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345051-2045-45DA-935E-2E3CA1A69ADC}" type="datetimeFigureOut">
              <a:rPr lang="en-US" smtClean="0"/>
              <a:t>4/30/2020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43703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86294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7425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06429" cy="1400530"/>
          </a:xfrm>
        </p:spPr>
        <p:txBody>
          <a:bodyPr/>
          <a:lstStyle/>
          <a:p>
            <a:r>
              <a:rPr lang="en-US"/>
              <a:t>Click to edit Master title style</a:t>
            </a:r>
            <a:endParaRPr lang="en-US" dirty="0"/>
          </a:p>
        </p:txBody>
      </p:sp>
      <p:sp>
        <p:nvSpPr>
          <p:cNvPr id="3" name="Content Placeholder 2"/>
          <p:cNvSpPr>
            <a:spLocks noGrp="1"/>
          </p:cNvSpPr>
          <p:nvPr>
            <p:ph idx="1"/>
          </p:nvPr>
        </p:nvSpPr>
        <p:spPr>
          <a:xfrm>
            <a:off x="1103312" y="2052918"/>
            <a:ext cx="9930559" cy="4195481"/>
          </a:xfrm>
        </p:spPr>
        <p:txBody>
          <a:bodyPr/>
          <a:lstStyle>
            <a:lvl1pPr>
              <a:defRPr sz="2400"/>
            </a:lvl1pPr>
            <a:lvl2pPr>
              <a:defRPr sz="20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575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2907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4278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9589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2345051-2045-45DA-935E-2E3CA1A69ADC}" type="datetimeFigureOut">
              <a:rPr lang="en-US" smtClean="0"/>
              <a:t>4/30/2020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463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345051-2045-45DA-935E-2E3CA1A69ADC}" type="datetimeFigureOut">
              <a:rPr lang="en-US" smtClean="0"/>
              <a:t>4/30/2020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1799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2345051-2045-45DA-935E-2E3CA1A69ADC}" type="datetimeFigureOut">
              <a:rPr lang="en-US" smtClean="0"/>
              <a:t>4/30/2020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879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6199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345051-2045-45DA-935E-2E3CA1A69ADC}" type="datetimeFigureOut">
              <a:rPr lang="en-US" smtClean="0"/>
              <a:t>4/30/2020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7691555"/>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11C9-4EE1-4899-B8E0-02953C3B151D}"/>
              </a:ext>
            </a:extLst>
          </p:cNvPr>
          <p:cNvSpPr>
            <a:spLocks noGrp="1"/>
          </p:cNvSpPr>
          <p:nvPr>
            <p:ph type="ctrTitle"/>
          </p:nvPr>
        </p:nvSpPr>
        <p:spPr>
          <a:xfrm>
            <a:off x="1527048" y="1124712"/>
            <a:ext cx="9144000" cy="3063240"/>
          </a:xfrm>
        </p:spPr>
        <p:txBody>
          <a:bodyPr>
            <a:normAutofit/>
          </a:bodyPr>
          <a:lstStyle/>
          <a:p>
            <a:pPr algn="ctr"/>
            <a:r>
              <a:rPr lang="en-US" dirty="0"/>
              <a:t>Industrial Hemp</a:t>
            </a:r>
          </a:p>
        </p:txBody>
      </p:sp>
      <p:sp>
        <p:nvSpPr>
          <p:cNvPr id="3" name="Subtitle 2">
            <a:extLst>
              <a:ext uri="{FF2B5EF4-FFF2-40B4-BE49-F238E27FC236}">
                <a16:creationId xmlns:a16="http://schemas.microsoft.com/office/drawing/2014/main" id="{BFFFFC73-7798-4BE2-801D-319C3B5AC207}"/>
              </a:ext>
            </a:extLst>
          </p:cNvPr>
          <p:cNvSpPr>
            <a:spLocks noGrp="1"/>
          </p:cNvSpPr>
          <p:nvPr>
            <p:ph type="subTitle" idx="1"/>
          </p:nvPr>
        </p:nvSpPr>
        <p:spPr>
          <a:xfrm>
            <a:off x="1527048" y="4599432"/>
            <a:ext cx="9144000" cy="1227520"/>
          </a:xfrm>
        </p:spPr>
        <p:txBody>
          <a:bodyPr>
            <a:normAutofit fontScale="85000" lnSpcReduction="20000"/>
          </a:bodyPr>
          <a:lstStyle/>
          <a:p>
            <a:pPr algn="ctr">
              <a:lnSpc>
                <a:spcPct val="100000"/>
              </a:lnSpc>
            </a:pPr>
            <a:r>
              <a:rPr lang="en-US" sz="3200" dirty="0"/>
              <a:t>By April Sall, Mono County Community Development</a:t>
            </a:r>
          </a:p>
          <a:p>
            <a:pPr algn="ctr">
              <a:lnSpc>
                <a:spcPct val="100000"/>
              </a:lnSpc>
            </a:pPr>
            <a:r>
              <a:rPr lang="en-US" sz="3200" dirty="0"/>
              <a:t>4/29/20</a:t>
            </a:r>
          </a:p>
        </p:txBody>
      </p:sp>
    </p:spTree>
    <p:extLst>
      <p:ext uri="{BB962C8B-B14F-4D97-AF65-F5344CB8AC3E}">
        <p14:creationId xmlns:p14="http://schemas.microsoft.com/office/powerpoint/2010/main" val="139807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561F-311A-463E-904A-DAC0F4E62FFE}"/>
              </a:ext>
            </a:extLst>
          </p:cNvPr>
          <p:cNvSpPr>
            <a:spLocks noGrp="1"/>
          </p:cNvSpPr>
          <p:nvPr>
            <p:ph type="title"/>
          </p:nvPr>
        </p:nvSpPr>
        <p:spPr/>
        <p:txBody>
          <a:bodyPr/>
          <a:lstStyle/>
          <a:p>
            <a:r>
              <a:rPr lang="en-US" dirty="0"/>
              <a:t>Industrial Hemp for Mono County:</a:t>
            </a:r>
            <a:br>
              <a:rPr lang="en-US" dirty="0"/>
            </a:br>
            <a:r>
              <a:rPr lang="en-US" dirty="0"/>
              <a:t>Ban </a:t>
            </a:r>
          </a:p>
        </p:txBody>
      </p:sp>
      <p:sp>
        <p:nvSpPr>
          <p:cNvPr id="3" name="Content Placeholder 2">
            <a:extLst>
              <a:ext uri="{FF2B5EF4-FFF2-40B4-BE49-F238E27FC236}">
                <a16:creationId xmlns:a16="http://schemas.microsoft.com/office/drawing/2014/main" id="{79DF2A12-A5B5-4C3A-A236-98EDD6206A57}"/>
              </a:ext>
            </a:extLst>
          </p:cNvPr>
          <p:cNvSpPr>
            <a:spLocks noGrp="1"/>
          </p:cNvSpPr>
          <p:nvPr>
            <p:ph idx="1"/>
          </p:nvPr>
        </p:nvSpPr>
        <p:spPr/>
        <p:txBody>
          <a:bodyPr/>
          <a:lstStyle/>
          <a:p>
            <a:r>
              <a:rPr lang="en-US" dirty="0"/>
              <a:t>Ban Industrial Hemp cultivation in Mono County altogether</a:t>
            </a:r>
          </a:p>
          <a:p>
            <a:pPr marL="0" indent="0">
              <a:buNone/>
            </a:pPr>
            <a:endParaRPr lang="en-US" dirty="0"/>
          </a:p>
          <a:p>
            <a:pPr marL="0" indent="0">
              <a:buNone/>
            </a:pPr>
            <a:r>
              <a:rPr lang="en-US" b="1" i="1" dirty="0"/>
              <a:t>PROS</a:t>
            </a:r>
          </a:p>
          <a:p>
            <a:pPr lvl="1"/>
            <a:r>
              <a:rPr lang="en-US" dirty="0"/>
              <a:t>It would not require any regulation or policy development for Mono County</a:t>
            </a:r>
          </a:p>
          <a:p>
            <a:pPr marL="457200" lvl="1" indent="0">
              <a:buNone/>
            </a:pPr>
            <a:endParaRPr lang="en-US" dirty="0"/>
          </a:p>
          <a:p>
            <a:pPr marL="0" indent="0">
              <a:buNone/>
            </a:pPr>
            <a:r>
              <a:rPr lang="en-US" b="1" i="1" dirty="0"/>
              <a:t>CONS</a:t>
            </a:r>
          </a:p>
          <a:p>
            <a:pPr lvl="1"/>
            <a:r>
              <a:rPr lang="en-US" dirty="0"/>
              <a:t>There would be no investments and economic benefit to Mono County for growing Industrial Hemp</a:t>
            </a:r>
          </a:p>
        </p:txBody>
      </p:sp>
    </p:spTree>
    <p:extLst>
      <p:ext uri="{BB962C8B-B14F-4D97-AF65-F5344CB8AC3E}">
        <p14:creationId xmlns:p14="http://schemas.microsoft.com/office/powerpoint/2010/main" val="293859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A768-EB48-4EB3-AD38-9E85803111A3}"/>
              </a:ext>
            </a:extLst>
          </p:cNvPr>
          <p:cNvSpPr>
            <a:spLocks noGrp="1"/>
          </p:cNvSpPr>
          <p:nvPr>
            <p:ph type="title"/>
          </p:nvPr>
        </p:nvSpPr>
        <p:spPr/>
        <p:txBody>
          <a:bodyPr/>
          <a:lstStyle/>
          <a:p>
            <a:r>
              <a:rPr lang="en-US" dirty="0"/>
              <a:t>Industrial Hemp for Mono County: State of CA regs</a:t>
            </a:r>
          </a:p>
        </p:txBody>
      </p:sp>
      <p:sp>
        <p:nvSpPr>
          <p:cNvPr id="3" name="Content Placeholder 2">
            <a:extLst>
              <a:ext uri="{FF2B5EF4-FFF2-40B4-BE49-F238E27FC236}">
                <a16:creationId xmlns:a16="http://schemas.microsoft.com/office/drawing/2014/main" id="{CDC86576-6E07-437F-81D1-348AA722882B}"/>
              </a:ext>
            </a:extLst>
          </p:cNvPr>
          <p:cNvSpPr>
            <a:spLocks noGrp="1"/>
          </p:cNvSpPr>
          <p:nvPr>
            <p:ph idx="1"/>
          </p:nvPr>
        </p:nvSpPr>
        <p:spPr/>
        <p:txBody>
          <a:bodyPr>
            <a:normAutofit fontScale="92500" lnSpcReduction="20000"/>
          </a:bodyPr>
          <a:lstStyle/>
          <a:p>
            <a:r>
              <a:rPr lang="en-US" dirty="0"/>
              <a:t>Under this alternative IH would be allowed using the State regulations and a registration process under the Mono County Ag Commissioners office</a:t>
            </a:r>
          </a:p>
          <a:p>
            <a:pPr marL="0" indent="0">
              <a:buNone/>
            </a:pPr>
            <a:endParaRPr lang="en-US" dirty="0"/>
          </a:p>
          <a:p>
            <a:pPr marL="0" indent="0">
              <a:buNone/>
            </a:pPr>
            <a:r>
              <a:rPr lang="en-US" b="1" i="1" dirty="0"/>
              <a:t>PROS</a:t>
            </a:r>
          </a:p>
          <a:p>
            <a:pPr lvl="1"/>
            <a:r>
              <a:rPr lang="en-US" dirty="0"/>
              <a:t>It would not require any additional regulation or policy development for Mono County</a:t>
            </a:r>
          </a:p>
          <a:p>
            <a:pPr marL="457200" lvl="1" indent="0">
              <a:buNone/>
            </a:pPr>
            <a:endParaRPr lang="en-US" dirty="0"/>
          </a:p>
          <a:p>
            <a:pPr marL="0" indent="0">
              <a:buNone/>
            </a:pPr>
            <a:r>
              <a:rPr lang="en-US" b="1" i="1" dirty="0"/>
              <a:t>CONS</a:t>
            </a:r>
          </a:p>
          <a:p>
            <a:pPr lvl="1"/>
            <a:r>
              <a:rPr lang="en-US" dirty="0"/>
              <a:t>There would be no additional requirements or regulations for Mono County  and thus no opportunities for applying requirements to increase consistency with community plans, the General Plan etc.</a:t>
            </a:r>
          </a:p>
          <a:p>
            <a:endParaRPr lang="en-US" dirty="0"/>
          </a:p>
        </p:txBody>
      </p:sp>
    </p:spTree>
    <p:extLst>
      <p:ext uri="{BB962C8B-B14F-4D97-AF65-F5344CB8AC3E}">
        <p14:creationId xmlns:p14="http://schemas.microsoft.com/office/powerpoint/2010/main" val="358956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3AA5-9793-4333-B77A-FE4E4A643E82}"/>
              </a:ext>
            </a:extLst>
          </p:cNvPr>
          <p:cNvSpPr>
            <a:spLocks noGrp="1"/>
          </p:cNvSpPr>
          <p:nvPr>
            <p:ph type="title"/>
          </p:nvPr>
        </p:nvSpPr>
        <p:spPr/>
        <p:txBody>
          <a:bodyPr/>
          <a:lstStyle/>
          <a:p>
            <a:r>
              <a:rPr lang="en-US" dirty="0"/>
              <a:t>Industrial Hemp for Mono County: Pilot Program</a:t>
            </a:r>
          </a:p>
        </p:txBody>
      </p:sp>
      <p:sp>
        <p:nvSpPr>
          <p:cNvPr id="3" name="Content Placeholder 2">
            <a:extLst>
              <a:ext uri="{FF2B5EF4-FFF2-40B4-BE49-F238E27FC236}">
                <a16:creationId xmlns:a16="http://schemas.microsoft.com/office/drawing/2014/main" id="{3A925EF2-3C1E-44C9-8F16-483C94B4C7F8}"/>
              </a:ext>
            </a:extLst>
          </p:cNvPr>
          <p:cNvSpPr>
            <a:spLocks noGrp="1"/>
          </p:cNvSpPr>
          <p:nvPr>
            <p:ph idx="1"/>
          </p:nvPr>
        </p:nvSpPr>
        <p:spPr>
          <a:xfrm>
            <a:off x="895350" y="2052918"/>
            <a:ext cx="10458450" cy="4195481"/>
          </a:xfrm>
        </p:spPr>
        <p:txBody>
          <a:bodyPr>
            <a:normAutofit fontScale="85000" lnSpcReduction="20000"/>
          </a:bodyPr>
          <a:lstStyle/>
          <a:p>
            <a:r>
              <a:rPr lang="en-US" dirty="0"/>
              <a:t>Adopt a Pilot Program</a:t>
            </a:r>
          </a:p>
          <a:p>
            <a:r>
              <a:rPr lang="en-US" dirty="0"/>
              <a:t>Could limit the number of projects, set time period, and allow in certain LUDs</a:t>
            </a:r>
          </a:p>
          <a:p>
            <a:pPr marL="0" indent="0">
              <a:buNone/>
            </a:pPr>
            <a:endParaRPr lang="en-US" dirty="0"/>
          </a:p>
          <a:p>
            <a:pPr marL="0" indent="0">
              <a:buNone/>
            </a:pPr>
            <a:r>
              <a:rPr lang="en-US" b="1" i="1" dirty="0"/>
              <a:t>PROS</a:t>
            </a:r>
          </a:p>
          <a:p>
            <a:pPr lvl="1"/>
            <a:r>
              <a:rPr lang="en-US" dirty="0"/>
              <a:t>Allows for State and federal laws and regulations to stabilize</a:t>
            </a:r>
          </a:p>
          <a:p>
            <a:pPr lvl="1"/>
            <a:r>
              <a:rPr lang="en-US" dirty="0"/>
              <a:t>Allows Mono County to assess costs of implementing and enforcing a program before permanent decision or adoption</a:t>
            </a:r>
          </a:p>
          <a:p>
            <a:pPr marL="0" indent="0">
              <a:buNone/>
            </a:pPr>
            <a:endParaRPr lang="en-US" b="1" i="1" dirty="0"/>
          </a:p>
          <a:p>
            <a:pPr marL="0" indent="0">
              <a:buNone/>
            </a:pPr>
            <a:r>
              <a:rPr lang="en-US" b="1" i="1" dirty="0"/>
              <a:t>CONS</a:t>
            </a:r>
          </a:p>
          <a:p>
            <a:pPr lvl="1"/>
            <a:r>
              <a:rPr lang="en-US" dirty="0"/>
              <a:t>Requires a determination of implementing a permanent program or banning it at the end of the program</a:t>
            </a:r>
          </a:p>
          <a:p>
            <a:pPr lvl="1"/>
            <a:r>
              <a:rPr lang="en-US" dirty="0"/>
              <a:t>Could disrupt investments from registrants and cultivators </a:t>
            </a:r>
          </a:p>
        </p:txBody>
      </p:sp>
    </p:spTree>
    <p:extLst>
      <p:ext uri="{BB962C8B-B14F-4D97-AF65-F5344CB8AC3E}">
        <p14:creationId xmlns:p14="http://schemas.microsoft.com/office/powerpoint/2010/main" val="426504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DEAF-97FF-4025-B0D1-EC7583A66F7C}"/>
              </a:ext>
            </a:extLst>
          </p:cNvPr>
          <p:cNvSpPr>
            <a:spLocks noGrp="1"/>
          </p:cNvSpPr>
          <p:nvPr>
            <p:ph type="title"/>
          </p:nvPr>
        </p:nvSpPr>
        <p:spPr/>
        <p:txBody>
          <a:bodyPr/>
          <a:lstStyle/>
          <a:p>
            <a:r>
              <a:rPr lang="en-US" dirty="0"/>
              <a:t>Industrial Hemp for Mono County: </a:t>
            </a:r>
            <a:r>
              <a:rPr lang="en-US" sz="3200" dirty="0"/>
              <a:t>Add a Mono County permit and regulations</a:t>
            </a:r>
          </a:p>
        </p:txBody>
      </p:sp>
      <p:sp>
        <p:nvSpPr>
          <p:cNvPr id="3" name="Content Placeholder 2">
            <a:extLst>
              <a:ext uri="{FF2B5EF4-FFF2-40B4-BE49-F238E27FC236}">
                <a16:creationId xmlns:a16="http://schemas.microsoft.com/office/drawing/2014/main" id="{BEB5F691-D4FA-4948-8C59-E49BECBAD8E6}"/>
              </a:ext>
            </a:extLst>
          </p:cNvPr>
          <p:cNvSpPr>
            <a:spLocks noGrp="1"/>
          </p:cNvSpPr>
          <p:nvPr>
            <p:ph idx="1"/>
          </p:nvPr>
        </p:nvSpPr>
        <p:spPr/>
        <p:txBody>
          <a:bodyPr>
            <a:normAutofit fontScale="85000" lnSpcReduction="20000"/>
          </a:bodyPr>
          <a:lstStyle/>
          <a:p>
            <a:r>
              <a:rPr lang="en-US" dirty="0"/>
              <a:t>Option to add additional requirements and oversight through a Use Permit from the Community Development Department in addition to Ag Commissioners registration (like commercial cannabis cultivation)</a:t>
            </a:r>
          </a:p>
          <a:p>
            <a:pPr marL="0" indent="0">
              <a:buNone/>
            </a:pPr>
            <a:endParaRPr lang="en-US" dirty="0"/>
          </a:p>
          <a:p>
            <a:pPr marL="0" indent="0">
              <a:buNone/>
            </a:pPr>
            <a:r>
              <a:rPr lang="en-US" b="1" i="1" dirty="0"/>
              <a:t>PROS</a:t>
            </a:r>
          </a:p>
          <a:p>
            <a:pPr lvl="1"/>
            <a:r>
              <a:rPr lang="en-US" dirty="0"/>
              <a:t>Once a program and regulations are decided the program would be permanent unless or until a future Board of Supervisors change</a:t>
            </a:r>
          </a:p>
          <a:p>
            <a:pPr lvl="1"/>
            <a:r>
              <a:rPr lang="en-US" dirty="0"/>
              <a:t>Investments in Industrial hemp cultivation would be encouraged </a:t>
            </a:r>
          </a:p>
          <a:p>
            <a:pPr marL="457200" lvl="1" indent="0">
              <a:buNone/>
            </a:pPr>
            <a:endParaRPr lang="en-US" dirty="0"/>
          </a:p>
          <a:p>
            <a:pPr marL="0" indent="0">
              <a:buNone/>
            </a:pPr>
            <a:r>
              <a:rPr lang="en-US" b="1" i="1" dirty="0"/>
              <a:t>CONS</a:t>
            </a:r>
          </a:p>
          <a:p>
            <a:pPr lvl="1"/>
            <a:r>
              <a:rPr lang="en-US" dirty="0"/>
              <a:t>Changes in state or federal regulations and framework would require Mono County to revisit and revise as necessary</a:t>
            </a:r>
          </a:p>
          <a:p>
            <a:pPr lvl="1"/>
            <a:r>
              <a:rPr lang="en-US" dirty="0"/>
              <a:t>If the program is costly to implement those costs could be unrecoverable</a:t>
            </a:r>
          </a:p>
          <a:p>
            <a:pPr lvl="1"/>
            <a:endParaRPr lang="en-US" dirty="0"/>
          </a:p>
        </p:txBody>
      </p:sp>
    </p:spTree>
    <p:extLst>
      <p:ext uri="{BB962C8B-B14F-4D97-AF65-F5344CB8AC3E}">
        <p14:creationId xmlns:p14="http://schemas.microsoft.com/office/powerpoint/2010/main" val="277530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8FAB-4084-4F90-9BFB-C7E1BC2FE0A4}"/>
              </a:ext>
            </a:extLst>
          </p:cNvPr>
          <p:cNvSpPr>
            <a:spLocks noGrp="1"/>
          </p:cNvSpPr>
          <p:nvPr>
            <p:ph type="title"/>
          </p:nvPr>
        </p:nvSpPr>
        <p:spPr/>
        <p:txBody>
          <a:bodyPr/>
          <a:lstStyle/>
          <a:p>
            <a:r>
              <a:rPr lang="en-US" dirty="0"/>
              <a:t>LAND USE DESIGNATIONS for IH</a:t>
            </a:r>
          </a:p>
        </p:txBody>
      </p:sp>
      <p:sp>
        <p:nvSpPr>
          <p:cNvPr id="3" name="Content Placeholder 2">
            <a:extLst>
              <a:ext uri="{FF2B5EF4-FFF2-40B4-BE49-F238E27FC236}">
                <a16:creationId xmlns:a16="http://schemas.microsoft.com/office/drawing/2014/main" id="{C7CE9A83-E51E-4E08-9C68-BE08488316A4}"/>
              </a:ext>
            </a:extLst>
          </p:cNvPr>
          <p:cNvSpPr>
            <a:spLocks noGrp="1"/>
          </p:cNvSpPr>
          <p:nvPr>
            <p:ph idx="1"/>
          </p:nvPr>
        </p:nvSpPr>
        <p:spPr/>
        <p:txBody>
          <a:bodyPr/>
          <a:lstStyle/>
          <a:p>
            <a:r>
              <a:rPr lang="en-US" dirty="0"/>
              <a:t>Keep consistent with commercial cannabis cultivation and nursery</a:t>
            </a:r>
          </a:p>
          <a:p>
            <a:pPr marL="0" indent="0">
              <a:buNone/>
            </a:pPr>
            <a:endParaRPr lang="en-US" dirty="0"/>
          </a:p>
          <a:p>
            <a:r>
              <a:rPr lang="en-US" dirty="0"/>
              <a:t>LUDs that allow cannabis cultivation:</a:t>
            </a:r>
          </a:p>
          <a:p>
            <a:pPr lvl="1"/>
            <a:r>
              <a:rPr lang="en-US" dirty="0"/>
              <a:t>Agricultural</a:t>
            </a:r>
          </a:p>
          <a:p>
            <a:pPr lvl="1"/>
            <a:r>
              <a:rPr lang="en-US" dirty="0"/>
              <a:t>Industrial</a:t>
            </a:r>
          </a:p>
          <a:p>
            <a:pPr lvl="1"/>
            <a:r>
              <a:rPr lang="en-US" dirty="0"/>
              <a:t>Industrial Park </a:t>
            </a:r>
          </a:p>
        </p:txBody>
      </p:sp>
    </p:spTree>
    <p:extLst>
      <p:ext uri="{BB962C8B-B14F-4D97-AF65-F5344CB8AC3E}">
        <p14:creationId xmlns:p14="http://schemas.microsoft.com/office/powerpoint/2010/main" val="1472324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Setbacks for LUDs</a:t>
            </a:r>
          </a:p>
        </p:txBody>
      </p:sp>
      <p:sp>
        <p:nvSpPr>
          <p:cNvPr id="3" name="Content Placeholder 2"/>
          <p:cNvSpPr>
            <a:spLocks noGrp="1"/>
          </p:cNvSpPr>
          <p:nvPr>
            <p:ph idx="1"/>
          </p:nvPr>
        </p:nvSpPr>
        <p:spPr/>
        <p:txBody>
          <a:bodyPr/>
          <a:lstStyle/>
          <a:p>
            <a:pPr hangingPunct="0"/>
            <a:r>
              <a:rPr lang="en-US" dirty="0"/>
              <a:t>Agriculture: 50 feet front, rear and side. </a:t>
            </a:r>
          </a:p>
          <a:p>
            <a:pPr marL="0" indent="0" hangingPunct="0">
              <a:buNone/>
            </a:pPr>
            <a:endParaRPr lang="en-US" dirty="0"/>
          </a:p>
          <a:p>
            <a:pPr hangingPunct="0"/>
            <a:r>
              <a:rPr lang="en-US" dirty="0"/>
              <a:t>Industrial: none</a:t>
            </a:r>
          </a:p>
          <a:p>
            <a:pPr marL="0" indent="0" hangingPunct="0">
              <a:buNone/>
            </a:pPr>
            <a:endParaRPr lang="en-US" dirty="0"/>
          </a:p>
          <a:p>
            <a:pPr hangingPunct="0"/>
            <a:r>
              <a:rPr lang="en-US" dirty="0"/>
              <a:t>Industrial Park: uses subject to Use Permit – 20 feet front, 10 feet rear, 10 feet side. </a:t>
            </a:r>
          </a:p>
          <a:p>
            <a:pPr marL="0" indent="0">
              <a:buNone/>
            </a:pPr>
            <a:endParaRPr lang="en-US" dirty="0"/>
          </a:p>
        </p:txBody>
      </p:sp>
    </p:spTree>
    <p:extLst>
      <p:ext uri="{BB962C8B-B14F-4D97-AF65-F5344CB8AC3E}">
        <p14:creationId xmlns:p14="http://schemas.microsoft.com/office/powerpoint/2010/main" val="1672074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F1DA-8450-49E0-ACB8-FD90BEA7C00D}"/>
              </a:ext>
            </a:extLst>
          </p:cNvPr>
          <p:cNvSpPr>
            <a:spLocks noGrp="1"/>
          </p:cNvSpPr>
          <p:nvPr>
            <p:ph type="title"/>
          </p:nvPr>
        </p:nvSpPr>
        <p:spPr/>
        <p:txBody>
          <a:bodyPr/>
          <a:lstStyle/>
          <a:p>
            <a:r>
              <a:rPr lang="en-US" dirty="0"/>
              <a:t>Setbacks</a:t>
            </a:r>
          </a:p>
        </p:txBody>
      </p:sp>
      <p:sp>
        <p:nvSpPr>
          <p:cNvPr id="3" name="Content Placeholder 2">
            <a:extLst>
              <a:ext uri="{FF2B5EF4-FFF2-40B4-BE49-F238E27FC236}">
                <a16:creationId xmlns:a16="http://schemas.microsoft.com/office/drawing/2014/main" id="{01634B7A-1D8B-4369-B80D-603ED80DF9A0}"/>
              </a:ext>
            </a:extLst>
          </p:cNvPr>
          <p:cNvSpPr>
            <a:spLocks noGrp="1"/>
          </p:cNvSpPr>
          <p:nvPr>
            <p:ph idx="1"/>
          </p:nvPr>
        </p:nvSpPr>
        <p:spPr>
          <a:xfrm>
            <a:off x="1103312" y="1485900"/>
            <a:ext cx="9930559" cy="4762499"/>
          </a:xfrm>
        </p:spPr>
        <p:txBody>
          <a:bodyPr>
            <a:normAutofit lnSpcReduction="10000"/>
          </a:bodyPr>
          <a:lstStyle/>
          <a:p>
            <a:r>
              <a:rPr lang="en-US" dirty="0"/>
              <a:t>Setbacks could address several concerns for IH </a:t>
            </a:r>
            <a:r>
              <a:rPr lang="en-US" i="1" dirty="0"/>
              <a:t>(such as odor, security and cross-pollination)</a:t>
            </a:r>
          </a:p>
          <a:p>
            <a:r>
              <a:rPr lang="en-US" dirty="0"/>
              <a:t>Consider the setbacks for IH cultivation</a:t>
            </a:r>
          </a:p>
          <a:p>
            <a:pPr lvl="1"/>
            <a:r>
              <a:rPr lang="en-US" dirty="0"/>
              <a:t>Adopt and implement the same setbacks as approved for cannabis cultivation</a:t>
            </a:r>
          </a:p>
          <a:p>
            <a:pPr lvl="2"/>
            <a:r>
              <a:rPr lang="en-US" dirty="0"/>
              <a:t>600 feet from “sensitive receptors”</a:t>
            </a:r>
          </a:p>
          <a:p>
            <a:pPr marL="914400" lvl="2" indent="0">
              <a:buNone/>
            </a:pPr>
            <a:endParaRPr lang="en-US" dirty="0"/>
          </a:p>
          <a:p>
            <a:pPr lvl="1"/>
            <a:r>
              <a:rPr lang="en-US" dirty="0"/>
              <a:t>Consider other cannabis setbacks.  For example Antelope Valleys consideration for various setbacks from residential designations for cannabis cultivation</a:t>
            </a:r>
          </a:p>
          <a:p>
            <a:pPr marL="457200" lvl="1" indent="0">
              <a:buNone/>
            </a:pPr>
            <a:endParaRPr lang="en-US" dirty="0"/>
          </a:p>
          <a:p>
            <a:pPr lvl="1"/>
            <a:r>
              <a:rPr lang="en-US" dirty="0"/>
              <a:t>Additional setbacks from existing cannabis cultivations to address potential cross-pollination</a:t>
            </a:r>
          </a:p>
          <a:p>
            <a:pPr marL="457200" lvl="1" indent="0">
              <a:buNone/>
            </a:pPr>
            <a:endParaRPr lang="en-US" dirty="0"/>
          </a:p>
        </p:txBody>
      </p:sp>
    </p:spTree>
    <p:extLst>
      <p:ext uri="{BB962C8B-B14F-4D97-AF65-F5344CB8AC3E}">
        <p14:creationId xmlns:p14="http://schemas.microsoft.com/office/powerpoint/2010/main" val="3810136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561F-311A-463E-904A-DAC0F4E62FFE}"/>
              </a:ext>
            </a:extLst>
          </p:cNvPr>
          <p:cNvSpPr>
            <a:spLocks noGrp="1"/>
          </p:cNvSpPr>
          <p:nvPr>
            <p:ph type="title"/>
          </p:nvPr>
        </p:nvSpPr>
        <p:spPr/>
        <p:txBody>
          <a:bodyPr/>
          <a:lstStyle/>
          <a:p>
            <a:r>
              <a:rPr lang="en-US" dirty="0"/>
              <a:t>Odor</a:t>
            </a:r>
          </a:p>
        </p:txBody>
      </p:sp>
      <p:sp>
        <p:nvSpPr>
          <p:cNvPr id="3" name="Content Placeholder 2">
            <a:extLst>
              <a:ext uri="{FF2B5EF4-FFF2-40B4-BE49-F238E27FC236}">
                <a16:creationId xmlns:a16="http://schemas.microsoft.com/office/drawing/2014/main" id="{79DF2A12-A5B5-4C3A-A236-98EDD6206A57}"/>
              </a:ext>
            </a:extLst>
          </p:cNvPr>
          <p:cNvSpPr>
            <a:spLocks noGrp="1"/>
          </p:cNvSpPr>
          <p:nvPr>
            <p:ph idx="1"/>
          </p:nvPr>
        </p:nvSpPr>
        <p:spPr/>
        <p:txBody>
          <a:bodyPr/>
          <a:lstStyle/>
          <a:p>
            <a:r>
              <a:rPr lang="en-US" dirty="0"/>
              <a:t>Use setbacks to help with odor mitigation</a:t>
            </a:r>
          </a:p>
          <a:p>
            <a:endParaRPr lang="en-US" dirty="0"/>
          </a:p>
          <a:p>
            <a:r>
              <a:rPr lang="en-US" dirty="0"/>
              <a:t>Require an Odor Mitigation Plan for outdoor and indoor cultivations (similar to or mirror requirements for Cannabis)</a:t>
            </a:r>
          </a:p>
          <a:p>
            <a:pPr marL="0" indent="0">
              <a:buNone/>
            </a:pPr>
            <a:endParaRPr lang="en-US" dirty="0"/>
          </a:p>
        </p:txBody>
      </p:sp>
    </p:spTree>
    <p:extLst>
      <p:ext uri="{BB962C8B-B14F-4D97-AF65-F5344CB8AC3E}">
        <p14:creationId xmlns:p14="http://schemas.microsoft.com/office/powerpoint/2010/main" val="386981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DF2A12-A5B5-4C3A-A236-98EDD6206A57}"/>
              </a:ext>
            </a:extLst>
          </p:cNvPr>
          <p:cNvSpPr>
            <a:spLocks noGrp="1"/>
          </p:cNvSpPr>
          <p:nvPr>
            <p:ph idx="1"/>
          </p:nvPr>
        </p:nvSpPr>
        <p:spPr>
          <a:xfrm>
            <a:off x="1103312" y="2533650"/>
            <a:ext cx="9930559" cy="3714749"/>
          </a:xfrm>
        </p:spPr>
        <p:txBody>
          <a:bodyPr>
            <a:normAutofit/>
          </a:bodyPr>
          <a:lstStyle/>
          <a:p>
            <a:pPr marL="0" indent="0" algn="ctr">
              <a:buNone/>
            </a:pPr>
            <a:r>
              <a:rPr lang="en-US" sz="6000" b="1" dirty="0"/>
              <a:t>Questions and </a:t>
            </a:r>
            <a:r>
              <a:rPr lang="en-US" sz="6000" b="1"/>
              <a:t>Policy Discussion</a:t>
            </a:r>
            <a:endParaRPr lang="en-US" sz="6000" b="1" dirty="0"/>
          </a:p>
        </p:txBody>
      </p:sp>
    </p:spTree>
    <p:extLst>
      <p:ext uri="{BB962C8B-B14F-4D97-AF65-F5344CB8AC3E}">
        <p14:creationId xmlns:p14="http://schemas.microsoft.com/office/powerpoint/2010/main" val="131522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F053-6A55-41D6-93BB-DDD800E6ED4E}"/>
              </a:ext>
            </a:extLst>
          </p:cNvPr>
          <p:cNvSpPr>
            <a:spLocks noGrp="1"/>
          </p:cNvSpPr>
          <p:nvPr>
            <p:ph type="title"/>
          </p:nvPr>
        </p:nvSpPr>
        <p:spPr/>
        <p:txBody>
          <a:bodyPr/>
          <a:lstStyle/>
          <a:p>
            <a:r>
              <a:rPr lang="en-US" dirty="0"/>
              <a:t>Poll Questions:</a:t>
            </a:r>
          </a:p>
        </p:txBody>
      </p:sp>
      <p:sp>
        <p:nvSpPr>
          <p:cNvPr id="3" name="Content Placeholder 2">
            <a:extLst>
              <a:ext uri="{FF2B5EF4-FFF2-40B4-BE49-F238E27FC236}">
                <a16:creationId xmlns:a16="http://schemas.microsoft.com/office/drawing/2014/main" id="{46A8BFEB-D4E9-4EF3-8FA0-0E564857CBA9}"/>
              </a:ext>
            </a:extLst>
          </p:cNvPr>
          <p:cNvSpPr>
            <a:spLocks noGrp="1"/>
          </p:cNvSpPr>
          <p:nvPr>
            <p:ph idx="1"/>
          </p:nvPr>
        </p:nvSpPr>
        <p:spPr/>
        <p:txBody>
          <a:bodyPr/>
          <a:lstStyle/>
          <a:p>
            <a:r>
              <a:rPr lang="en-US" dirty="0"/>
              <a:t>Of the 4 possible program options for IH in Mono County- which do you prefer?</a:t>
            </a:r>
          </a:p>
          <a:p>
            <a:pPr marL="0" indent="0">
              <a:buNone/>
            </a:pPr>
            <a:endParaRPr lang="en-US" dirty="0"/>
          </a:p>
          <a:p>
            <a:r>
              <a:rPr lang="en-US" dirty="0"/>
              <a:t>Should requirements mirror commercial cannabis?</a:t>
            </a:r>
          </a:p>
          <a:p>
            <a:pPr marL="0" indent="0">
              <a:buNone/>
            </a:pPr>
            <a:endParaRPr lang="en-US" dirty="0"/>
          </a:p>
          <a:p>
            <a:r>
              <a:rPr lang="en-US" dirty="0"/>
              <a:t>Policy poll questions:</a:t>
            </a:r>
          </a:p>
          <a:p>
            <a:pPr lvl="1"/>
            <a:r>
              <a:rPr lang="en-US" dirty="0"/>
              <a:t>Setbacks</a:t>
            </a:r>
          </a:p>
          <a:p>
            <a:pPr lvl="1"/>
            <a:r>
              <a:rPr lang="en-US" dirty="0"/>
              <a:t>Odor</a:t>
            </a:r>
          </a:p>
          <a:p>
            <a:pPr lvl="1"/>
            <a:r>
              <a:rPr lang="en-US" dirty="0"/>
              <a:t>Others?</a:t>
            </a:r>
          </a:p>
          <a:p>
            <a:endParaRPr lang="en-US" dirty="0"/>
          </a:p>
        </p:txBody>
      </p:sp>
    </p:spTree>
    <p:extLst>
      <p:ext uri="{BB962C8B-B14F-4D97-AF65-F5344CB8AC3E}">
        <p14:creationId xmlns:p14="http://schemas.microsoft.com/office/powerpoint/2010/main" val="396994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87CE-0FC8-46C3-9BB7-AA6DF6D4E0F7}"/>
              </a:ext>
            </a:extLst>
          </p:cNvPr>
          <p:cNvSpPr>
            <a:spLocks noGrp="1"/>
          </p:cNvSpPr>
          <p:nvPr>
            <p:ph type="title"/>
          </p:nvPr>
        </p:nvSpPr>
        <p:spPr/>
        <p:txBody>
          <a:bodyPr/>
          <a:lstStyle/>
          <a:p>
            <a:r>
              <a:rPr lang="en-US" dirty="0"/>
              <a:t>Overview </a:t>
            </a:r>
          </a:p>
        </p:txBody>
      </p:sp>
      <p:sp>
        <p:nvSpPr>
          <p:cNvPr id="3" name="Content Placeholder 2">
            <a:extLst>
              <a:ext uri="{FF2B5EF4-FFF2-40B4-BE49-F238E27FC236}">
                <a16:creationId xmlns:a16="http://schemas.microsoft.com/office/drawing/2014/main" id="{F41F92B1-DDFB-49D0-B25F-FAE2A3B8240B}"/>
              </a:ext>
            </a:extLst>
          </p:cNvPr>
          <p:cNvSpPr>
            <a:spLocks noGrp="1"/>
          </p:cNvSpPr>
          <p:nvPr>
            <p:ph idx="1"/>
          </p:nvPr>
        </p:nvSpPr>
        <p:spPr>
          <a:xfrm>
            <a:off x="1103312" y="1418898"/>
            <a:ext cx="9930559" cy="4829502"/>
          </a:xfrm>
        </p:spPr>
        <p:txBody>
          <a:bodyPr>
            <a:normAutofit fontScale="92500" lnSpcReduction="10000"/>
          </a:bodyPr>
          <a:lstStyle/>
          <a:p>
            <a:pPr>
              <a:lnSpc>
                <a:spcPct val="150000"/>
              </a:lnSpc>
            </a:pPr>
            <a:r>
              <a:rPr lang="en-US" dirty="0"/>
              <a:t>Background on Industrial Hemp (IH)</a:t>
            </a:r>
          </a:p>
          <a:p>
            <a:pPr>
              <a:lnSpc>
                <a:spcPct val="150000"/>
              </a:lnSpc>
            </a:pPr>
            <a:r>
              <a:rPr lang="en-US" dirty="0"/>
              <a:t>Registration and Regulation</a:t>
            </a:r>
          </a:p>
          <a:p>
            <a:pPr>
              <a:lnSpc>
                <a:spcPct val="150000"/>
              </a:lnSpc>
            </a:pPr>
            <a:r>
              <a:rPr lang="en-US" dirty="0"/>
              <a:t>Testing and Sampling</a:t>
            </a:r>
          </a:p>
          <a:p>
            <a:pPr>
              <a:lnSpc>
                <a:spcPct val="150000"/>
              </a:lnSpc>
            </a:pPr>
            <a:r>
              <a:rPr lang="en-US" dirty="0"/>
              <a:t>Abatement and Enforcement</a:t>
            </a:r>
          </a:p>
          <a:p>
            <a:pPr>
              <a:lnSpc>
                <a:spcPct val="150000"/>
              </a:lnSpc>
            </a:pPr>
            <a:r>
              <a:rPr lang="en-US" dirty="0"/>
              <a:t>Industrial Hemp Program Consideration and Options</a:t>
            </a:r>
          </a:p>
          <a:p>
            <a:pPr>
              <a:lnSpc>
                <a:spcPct val="150000"/>
              </a:lnSpc>
            </a:pPr>
            <a:r>
              <a:rPr lang="en-US" dirty="0"/>
              <a:t>County Comparisons</a:t>
            </a:r>
          </a:p>
          <a:p>
            <a:pPr>
              <a:lnSpc>
                <a:spcPct val="150000"/>
              </a:lnSpc>
            </a:pPr>
            <a:r>
              <a:rPr lang="en-US" dirty="0"/>
              <a:t>Policy Discussion</a:t>
            </a:r>
          </a:p>
          <a:p>
            <a:pPr>
              <a:lnSpc>
                <a:spcPct val="150000"/>
              </a:lnSpc>
            </a:pPr>
            <a:r>
              <a:rPr lang="en-US" dirty="0"/>
              <a:t>Poll Questions</a:t>
            </a:r>
          </a:p>
          <a:p>
            <a:endParaRPr lang="en-US" dirty="0"/>
          </a:p>
        </p:txBody>
      </p:sp>
    </p:spTree>
    <p:extLst>
      <p:ext uri="{BB962C8B-B14F-4D97-AF65-F5344CB8AC3E}">
        <p14:creationId xmlns:p14="http://schemas.microsoft.com/office/powerpoint/2010/main" val="17824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8BFEB-D4E9-4EF3-8FA0-0E564857CBA9}"/>
              </a:ext>
            </a:extLst>
          </p:cNvPr>
          <p:cNvSpPr>
            <a:spLocks noGrp="1"/>
          </p:cNvSpPr>
          <p:nvPr>
            <p:ph idx="1"/>
          </p:nvPr>
        </p:nvSpPr>
        <p:spPr>
          <a:xfrm>
            <a:off x="1103312" y="742950"/>
            <a:ext cx="9930559" cy="5505449"/>
          </a:xfrm>
        </p:spPr>
        <p:txBody>
          <a:bodyPr>
            <a:normAutofit/>
          </a:bodyPr>
          <a:lstStyle/>
          <a:p>
            <a:pPr marL="0" indent="0" algn="ctr">
              <a:buNone/>
            </a:pPr>
            <a:endParaRPr lang="en-US" sz="6600" b="1" i="1" dirty="0"/>
          </a:p>
          <a:p>
            <a:pPr marL="0" indent="0" algn="ctr">
              <a:buNone/>
            </a:pPr>
            <a:endParaRPr lang="en-US" sz="6600" b="1" i="1" dirty="0"/>
          </a:p>
          <a:p>
            <a:pPr marL="0" indent="0" algn="ctr">
              <a:buNone/>
            </a:pPr>
            <a:r>
              <a:rPr lang="en-US" sz="6600" b="1" i="1" dirty="0"/>
              <a:t>Thank you</a:t>
            </a:r>
          </a:p>
        </p:txBody>
      </p:sp>
    </p:spTree>
    <p:extLst>
      <p:ext uri="{BB962C8B-B14F-4D97-AF65-F5344CB8AC3E}">
        <p14:creationId xmlns:p14="http://schemas.microsoft.com/office/powerpoint/2010/main" val="176706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21F6-9E44-43A2-B716-57A95CB79654}"/>
              </a:ext>
            </a:extLst>
          </p:cNvPr>
          <p:cNvSpPr>
            <a:spLocks noGrp="1"/>
          </p:cNvSpPr>
          <p:nvPr>
            <p:ph type="title"/>
          </p:nvPr>
        </p:nvSpPr>
        <p:spPr/>
        <p:txBody>
          <a:bodyPr/>
          <a:lstStyle/>
          <a:p>
            <a:r>
              <a:rPr lang="en-US" dirty="0"/>
              <a:t>Background: Industrial Hemp</a:t>
            </a:r>
          </a:p>
        </p:txBody>
      </p:sp>
      <p:sp>
        <p:nvSpPr>
          <p:cNvPr id="3" name="Content Placeholder 2">
            <a:extLst>
              <a:ext uri="{FF2B5EF4-FFF2-40B4-BE49-F238E27FC236}">
                <a16:creationId xmlns:a16="http://schemas.microsoft.com/office/drawing/2014/main" id="{AF0475F9-A37F-47E4-B088-970870242C80}"/>
              </a:ext>
            </a:extLst>
          </p:cNvPr>
          <p:cNvSpPr>
            <a:spLocks noGrp="1"/>
          </p:cNvSpPr>
          <p:nvPr>
            <p:ph idx="1"/>
          </p:nvPr>
        </p:nvSpPr>
        <p:spPr>
          <a:xfrm>
            <a:off x="814388" y="1300163"/>
            <a:ext cx="10502902" cy="4948237"/>
          </a:xfrm>
        </p:spPr>
        <p:txBody>
          <a:bodyPr>
            <a:normAutofit fontScale="92500" lnSpcReduction="10000"/>
          </a:bodyPr>
          <a:lstStyle/>
          <a:p>
            <a:pPr marL="0" indent="0">
              <a:buNone/>
            </a:pPr>
            <a:endParaRPr lang="en-US" dirty="0"/>
          </a:p>
          <a:p>
            <a:r>
              <a:rPr lang="en-US" dirty="0"/>
              <a:t>2018: The Agriculture Improvement Act of 2018 (2018 Farm Bill), paved the way for industrial hemp to be grown by citizens and commercially in US.</a:t>
            </a:r>
          </a:p>
          <a:p>
            <a:pPr marL="0" indent="0">
              <a:buNone/>
            </a:pPr>
            <a:endParaRPr lang="en-US" dirty="0"/>
          </a:p>
          <a:p>
            <a:r>
              <a:rPr lang="en-US" dirty="0"/>
              <a:t>2017: The California Industrial Hemp Farming Act (Senate Bill 566) </a:t>
            </a:r>
          </a:p>
          <a:p>
            <a:pPr marL="457200" lvl="1" indent="0">
              <a:buNone/>
            </a:pPr>
            <a:endParaRPr lang="en-US" dirty="0"/>
          </a:p>
          <a:p>
            <a:r>
              <a:rPr lang="en-US" dirty="0"/>
              <a:t>Senate Bill 1409 was approved by the Governor on September 30, 2018 and went into effect on January 1, 2019. </a:t>
            </a:r>
          </a:p>
          <a:p>
            <a:pPr marL="0" indent="0">
              <a:buNone/>
            </a:pPr>
            <a:endParaRPr lang="en-US" dirty="0"/>
          </a:p>
          <a:p>
            <a:r>
              <a:rPr lang="en-US" dirty="0"/>
              <a:t>2019: Many of the regulations were in flux, therefor several counties including Mono, established a moratorium on cultivation: expires Nov 2020</a:t>
            </a:r>
          </a:p>
          <a:p>
            <a:endParaRPr lang="en-US" dirty="0"/>
          </a:p>
          <a:p>
            <a:endParaRPr lang="en-US" dirty="0"/>
          </a:p>
          <a:p>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71636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C4130DB-05A9-4A0E-9961-5EC2ECB2C5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2979" y="10513"/>
            <a:ext cx="9101959" cy="6826470"/>
          </a:xfrm>
        </p:spPr>
      </p:pic>
    </p:spTree>
    <p:extLst>
      <p:ext uri="{BB962C8B-B14F-4D97-AF65-F5344CB8AC3E}">
        <p14:creationId xmlns:p14="http://schemas.microsoft.com/office/powerpoint/2010/main" val="60369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D17E-35AA-41E1-9C06-578B3ADE8174}"/>
              </a:ext>
            </a:extLst>
          </p:cNvPr>
          <p:cNvSpPr>
            <a:spLocks noGrp="1"/>
          </p:cNvSpPr>
          <p:nvPr>
            <p:ph type="title"/>
          </p:nvPr>
        </p:nvSpPr>
        <p:spPr/>
        <p:txBody>
          <a:bodyPr/>
          <a:lstStyle/>
          <a:p>
            <a:r>
              <a:rPr lang="en-US" dirty="0"/>
              <a:t>CA Registration and Regulation</a:t>
            </a:r>
          </a:p>
        </p:txBody>
      </p:sp>
      <p:sp>
        <p:nvSpPr>
          <p:cNvPr id="3" name="Content Placeholder 2">
            <a:extLst>
              <a:ext uri="{FF2B5EF4-FFF2-40B4-BE49-F238E27FC236}">
                <a16:creationId xmlns:a16="http://schemas.microsoft.com/office/drawing/2014/main" id="{D961A4BB-65C9-4E4E-9A0C-3C9C7ADA5250}"/>
              </a:ext>
            </a:extLst>
          </p:cNvPr>
          <p:cNvSpPr>
            <a:spLocks noGrp="1"/>
          </p:cNvSpPr>
          <p:nvPr>
            <p:ph idx="1"/>
          </p:nvPr>
        </p:nvSpPr>
        <p:spPr>
          <a:xfrm>
            <a:off x="1103312" y="1238250"/>
            <a:ext cx="9930559" cy="5167032"/>
          </a:xfrm>
        </p:spPr>
        <p:txBody>
          <a:bodyPr>
            <a:normAutofit/>
          </a:bodyPr>
          <a:lstStyle/>
          <a:p>
            <a:pPr marL="0" indent="0">
              <a:buNone/>
            </a:pPr>
            <a:endParaRPr lang="en-US" dirty="0"/>
          </a:p>
          <a:p>
            <a:r>
              <a:rPr lang="en-US" dirty="0"/>
              <a:t>CA Registration: Mandatory through the Ag. Commissioners office </a:t>
            </a:r>
            <a:r>
              <a:rPr lang="en-US" i="1" dirty="0"/>
              <a:t>(baseline requirement)</a:t>
            </a:r>
          </a:p>
          <a:p>
            <a:pPr lvl="1"/>
            <a:r>
              <a:rPr lang="en-US" dirty="0"/>
              <a:t>Valid for one year, after which the registrant shall renew the registration and pay an accompanying renewal fee of $900 (Section 81005). </a:t>
            </a:r>
          </a:p>
          <a:p>
            <a:pPr lvl="1"/>
            <a:endParaRPr lang="en-US" i="1" dirty="0"/>
          </a:p>
          <a:p>
            <a:r>
              <a:rPr lang="en-US" dirty="0"/>
              <a:t>State mandated requirements: (CA)</a:t>
            </a:r>
          </a:p>
          <a:p>
            <a:pPr lvl="1"/>
            <a:r>
              <a:rPr lang="en-US" dirty="0"/>
              <a:t>Application with basic applicant and project information and $900 fee</a:t>
            </a:r>
          </a:p>
          <a:p>
            <a:pPr lvl="1"/>
            <a:r>
              <a:rPr lang="en-US" dirty="0"/>
              <a:t>Approved cultivar</a:t>
            </a:r>
          </a:p>
          <a:p>
            <a:pPr lvl="1"/>
            <a:r>
              <a:rPr lang="en-US" dirty="0"/>
              <a:t>Testing and Sampling Plan</a:t>
            </a:r>
          </a:p>
          <a:p>
            <a:pPr lvl="1"/>
            <a:r>
              <a:rPr lang="en-US" dirty="0"/>
              <a:t>Abatement Plan</a:t>
            </a:r>
          </a:p>
          <a:p>
            <a:pPr marL="457200" lvl="1" indent="0">
              <a:buNone/>
            </a:pPr>
            <a:endParaRPr lang="en-US" dirty="0"/>
          </a:p>
        </p:txBody>
      </p:sp>
    </p:spTree>
    <p:extLst>
      <p:ext uri="{BB962C8B-B14F-4D97-AF65-F5344CB8AC3E}">
        <p14:creationId xmlns:p14="http://schemas.microsoft.com/office/powerpoint/2010/main" val="204310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4A5E-DF71-4597-B18D-1DE2B3E01EEF}"/>
              </a:ext>
            </a:extLst>
          </p:cNvPr>
          <p:cNvSpPr>
            <a:spLocks noGrp="1"/>
          </p:cNvSpPr>
          <p:nvPr>
            <p:ph type="title"/>
          </p:nvPr>
        </p:nvSpPr>
        <p:spPr/>
        <p:txBody>
          <a:bodyPr/>
          <a:lstStyle/>
          <a:p>
            <a:r>
              <a:rPr lang="en-US" dirty="0"/>
              <a:t>CA: Sampling and Testing</a:t>
            </a:r>
          </a:p>
        </p:txBody>
      </p:sp>
      <p:sp>
        <p:nvSpPr>
          <p:cNvPr id="3" name="Content Placeholder 2">
            <a:extLst>
              <a:ext uri="{FF2B5EF4-FFF2-40B4-BE49-F238E27FC236}">
                <a16:creationId xmlns:a16="http://schemas.microsoft.com/office/drawing/2014/main" id="{C30DFD4F-D0B5-4D58-BDFB-6D88F9715759}"/>
              </a:ext>
            </a:extLst>
          </p:cNvPr>
          <p:cNvSpPr>
            <a:spLocks noGrp="1"/>
          </p:cNvSpPr>
          <p:nvPr>
            <p:ph idx="1"/>
          </p:nvPr>
        </p:nvSpPr>
        <p:spPr>
          <a:xfrm>
            <a:off x="1103312" y="1571626"/>
            <a:ext cx="9930559" cy="4676774"/>
          </a:xfrm>
        </p:spPr>
        <p:txBody>
          <a:bodyPr>
            <a:normAutofit lnSpcReduction="10000"/>
          </a:bodyPr>
          <a:lstStyle/>
          <a:p>
            <a:r>
              <a:rPr lang="en-US" dirty="0"/>
              <a:t>Concern is to assure that Industrial Hemp cultivated is 0.3% &gt; THC content, therefore all operations are subject to random sampling and testing per the county’s Ag Commissioner</a:t>
            </a:r>
          </a:p>
          <a:p>
            <a:pPr marL="0" indent="0">
              <a:buNone/>
            </a:pPr>
            <a:endParaRPr lang="en-US" dirty="0"/>
          </a:p>
          <a:p>
            <a:r>
              <a:rPr lang="en-US" dirty="0"/>
              <a:t>The applicant must submit a Sampling and Testing Plan and is subject to the protocols and requirements of CA at a minimum.</a:t>
            </a:r>
          </a:p>
          <a:p>
            <a:pPr marL="0" indent="0">
              <a:buNone/>
            </a:pPr>
            <a:endParaRPr lang="en-US" dirty="0"/>
          </a:p>
          <a:p>
            <a:r>
              <a:rPr lang="en-US" dirty="0"/>
              <a:t>Samples must be tasting by the Ag Commissioners office or an approved sampling and testing laboratory</a:t>
            </a:r>
          </a:p>
          <a:p>
            <a:pPr marL="0" indent="0">
              <a:buNone/>
            </a:pPr>
            <a:endParaRPr lang="en-US" dirty="0"/>
          </a:p>
          <a:p>
            <a:r>
              <a:rPr lang="en-US" dirty="0"/>
              <a:t>Samples must be taken within 30 days of harvest</a:t>
            </a:r>
          </a:p>
          <a:p>
            <a:endParaRPr lang="en-US" dirty="0"/>
          </a:p>
        </p:txBody>
      </p:sp>
    </p:spTree>
    <p:extLst>
      <p:ext uri="{BB962C8B-B14F-4D97-AF65-F5344CB8AC3E}">
        <p14:creationId xmlns:p14="http://schemas.microsoft.com/office/powerpoint/2010/main" val="3200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E228-2C54-4A5F-AC3F-E42A5180469E}"/>
              </a:ext>
            </a:extLst>
          </p:cNvPr>
          <p:cNvSpPr>
            <a:spLocks noGrp="1"/>
          </p:cNvSpPr>
          <p:nvPr>
            <p:ph type="title"/>
          </p:nvPr>
        </p:nvSpPr>
        <p:spPr/>
        <p:txBody>
          <a:bodyPr/>
          <a:lstStyle/>
          <a:p>
            <a:r>
              <a:rPr lang="en-US" dirty="0"/>
              <a:t>Abatement and Enforcement</a:t>
            </a:r>
          </a:p>
        </p:txBody>
      </p:sp>
      <p:sp>
        <p:nvSpPr>
          <p:cNvPr id="3" name="Content Placeholder 2">
            <a:extLst>
              <a:ext uri="{FF2B5EF4-FFF2-40B4-BE49-F238E27FC236}">
                <a16:creationId xmlns:a16="http://schemas.microsoft.com/office/drawing/2014/main" id="{9E700FBD-BE21-4C4E-AA00-3737066FD1BA}"/>
              </a:ext>
            </a:extLst>
          </p:cNvPr>
          <p:cNvSpPr>
            <a:spLocks noGrp="1"/>
          </p:cNvSpPr>
          <p:nvPr>
            <p:ph idx="1"/>
          </p:nvPr>
        </p:nvSpPr>
        <p:spPr>
          <a:xfrm>
            <a:off x="1103312" y="1409700"/>
            <a:ext cx="9930559" cy="5133975"/>
          </a:xfrm>
        </p:spPr>
        <p:txBody>
          <a:bodyPr>
            <a:normAutofit fontScale="92500" lnSpcReduction="20000"/>
          </a:bodyPr>
          <a:lstStyle/>
          <a:p>
            <a:r>
              <a:rPr lang="en-US" dirty="0"/>
              <a:t>If the laboratory test report indicates a 0.3-1% concentration of THC = the registrant shall submit additional samples for testing of the industrial hemp grown.</a:t>
            </a:r>
          </a:p>
          <a:p>
            <a:r>
              <a:rPr lang="en-US" dirty="0"/>
              <a:t>If the Lab report is 1%&lt;: A registrant shall destroy the industrial hemp grown upon receipt of a first laboratory test report indicating a 1% &lt; concentration of THC </a:t>
            </a:r>
          </a:p>
          <a:p>
            <a:pPr marL="0" indent="0">
              <a:buNone/>
            </a:pPr>
            <a:r>
              <a:rPr lang="en-US" dirty="0"/>
              <a:t>OR</a:t>
            </a:r>
          </a:p>
          <a:p>
            <a:r>
              <a:rPr lang="en-US" dirty="0"/>
              <a:t> a second laboratory test report indicating a percentage concentration of THC that exceeds 0.3 percent but is less than 1 percent. If the percentage concentration of THC exceeds 1 percent, the destruction shall begin within 48 hours, and be completed within seven days, after receipt of the laboratory test report. If the percentage concentration of THC in the second laboratory test report exceeds 0.3 percent but is less than 1 percent, the destruction shall take place as soon as practicable, but no later than 45 days after receipt of the second test report.</a:t>
            </a:r>
          </a:p>
        </p:txBody>
      </p:sp>
    </p:spTree>
    <p:extLst>
      <p:ext uri="{BB962C8B-B14F-4D97-AF65-F5344CB8AC3E}">
        <p14:creationId xmlns:p14="http://schemas.microsoft.com/office/powerpoint/2010/main" val="713883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9B51-0068-40CD-9D7E-92C0286133BC}"/>
              </a:ext>
            </a:extLst>
          </p:cNvPr>
          <p:cNvSpPr>
            <a:spLocks noGrp="1"/>
          </p:cNvSpPr>
          <p:nvPr>
            <p:ph type="title"/>
          </p:nvPr>
        </p:nvSpPr>
        <p:spPr/>
        <p:txBody>
          <a:bodyPr/>
          <a:lstStyle/>
          <a:p>
            <a:r>
              <a:rPr lang="en-US" dirty="0"/>
              <a:t>Industrial Hemp for Mono County: Program options</a:t>
            </a:r>
          </a:p>
        </p:txBody>
      </p:sp>
      <p:sp>
        <p:nvSpPr>
          <p:cNvPr id="3" name="Content Placeholder 2">
            <a:extLst>
              <a:ext uri="{FF2B5EF4-FFF2-40B4-BE49-F238E27FC236}">
                <a16:creationId xmlns:a16="http://schemas.microsoft.com/office/drawing/2014/main" id="{A2B13877-47A5-4086-8AA6-534756E77A1D}"/>
              </a:ext>
            </a:extLst>
          </p:cNvPr>
          <p:cNvSpPr>
            <a:spLocks noGrp="1"/>
          </p:cNvSpPr>
          <p:nvPr>
            <p:ph idx="1"/>
          </p:nvPr>
        </p:nvSpPr>
        <p:spPr/>
        <p:txBody>
          <a:bodyPr/>
          <a:lstStyle/>
          <a:p>
            <a:r>
              <a:rPr lang="en-US" dirty="0"/>
              <a:t>Ban IH cultivation and processing altogether in Mono County</a:t>
            </a:r>
          </a:p>
          <a:p>
            <a:pPr marL="0" indent="0">
              <a:buNone/>
            </a:pPr>
            <a:endParaRPr lang="en-US" dirty="0"/>
          </a:p>
          <a:p>
            <a:r>
              <a:rPr lang="en-US" dirty="0"/>
              <a:t>Allow IH cultivation under the State of Ca regulations </a:t>
            </a:r>
          </a:p>
          <a:p>
            <a:pPr marL="0" indent="0">
              <a:buNone/>
            </a:pPr>
            <a:endParaRPr lang="en-US" dirty="0"/>
          </a:p>
          <a:p>
            <a:r>
              <a:rPr lang="en-US" dirty="0"/>
              <a:t>Allow IH under a Pilot Program</a:t>
            </a:r>
          </a:p>
          <a:p>
            <a:pPr marL="0" indent="0">
              <a:buNone/>
            </a:pPr>
            <a:endParaRPr lang="en-US" dirty="0"/>
          </a:p>
          <a:p>
            <a:r>
              <a:rPr lang="en-US" dirty="0"/>
              <a:t>Allow IH under State Regulations and Mono County requirements (for example: w/ a Use Permit from the Community Development Department (CDD))</a:t>
            </a:r>
          </a:p>
          <a:p>
            <a:pPr marL="0" indent="0">
              <a:buNone/>
            </a:pPr>
            <a:endParaRPr lang="en-US" dirty="0"/>
          </a:p>
        </p:txBody>
      </p:sp>
    </p:spTree>
    <p:extLst>
      <p:ext uri="{BB962C8B-B14F-4D97-AF65-F5344CB8AC3E}">
        <p14:creationId xmlns:p14="http://schemas.microsoft.com/office/powerpoint/2010/main" val="91442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9B51-0068-40CD-9D7E-92C0286133BC}"/>
              </a:ext>
            </a:extLst>
          </p:cNvPr>
          <p:cNvSpPr>
            <a:spLocks noGrp="1"/>
          </p:cNvSpPr>
          <p:nvPr>
            <p:ph type="title"/>
          </p:nvPr>
        </p:nvSpPr>
        <p:spPr>
          <a:xfrm>
            <a:off x="646111" y="452718"/>
            <a:ext cx="9930559" cy="1400530"/>
          </a:xfrm>
        </p:spPr>
        <p:txBody>
          <a:bodyPr/>
          <a:lstStyle/>
          <a:p>
            <a:r>
              <a:rPr lang="en-US" dirty="0"/>
              <a:t>Industrial Hemp: County Comparisons</a:t>
            </a:r>
          </a:p>
        </p:txBody>
      </p:sp>
      <p:sp>
        <p:nvSpPr>
          <p:cNvPr id="3" name="Content Placeholder 2">
            <a:extLst>
              <a:ext uri="{FF2B5EF4-FFF2-40B4-BE49-F238E27FC236}">
                <a16:creationId xmlns:a16="http://schemas.microsoft.com/office/drawing/2014/main" id="{A2B13877-47A5-4086-8AA6-534756E77A1D}"/>
              </a:ext>
            </a:extLst>
          </p:cNvPr>
          <p:cNvSpPr>
            <a:spLocks noGrp="1"/>
          </p:cNvSpPr>
          <p:nvPr>
            <p:ph idx="1"/>
          </p:nvPr>
        </p:nvSpPr>
        <p:spPr>
          <a:xfrm>
            <a:off x="1103312" y="1352550"/>
            <a:ext cx="9930559" cy="5238750"/>
          </a:xfrm>
        </p:spPr>
        <p:txBody>
          <a:bodyPr>
            <a:normAutofit fontScale="92500" lnSpcReduction="20000"/>
          </a:bodyPr>
          <a:lstStyle/>
          <a:p>
            <a:pPr marL="0" indent="0">
              <a:buNone/>
            </a:pPr>
            <a:r>
              <a:rPr lang="en-US" dirty="0"/>
              <a:t>Several counties are still under moratorium and have not yet decided (</a:t>
            </a:r>
            <a:r>
              <a:rPr lang="en-US" i="1" dirty="0"/>
              <a:t>Calaveras, Mariposa, Mendocino, Yolo</a:t>
            </a:r>
            <a:r>
              <a:rPr lang="en-US" dirty="0"/>
              <a:t>)</a:t>
            </a:r>
          </a:p>
          <a:p>
            <a:r>
              <a:rPr lang="en-US" dirty="0"/>
              <a:t>Ban IH cultivation and processing altogether: </a:t>
            </a:r>
          </a:p>
          <a:p>
            <a:pPr lvl="1"/>
            <a:r>
              <a:rPr lang="en-US" dirty="0"/>
              <a:t>Examples:  Napa, Sacramento</a:t>
            </a:r>
          </a:p>
          <a:p>
            <a:pPr marL="457200" lvl="1" indent="0">
              <a:buNone/>
            </a:pPr>
            <a:endParaRPr lang="en-US" dirty="0"/>
          </a:p>
          <a:p>
            <a:r>
              <a:rPr lang="en-US" dirty="0"/>
              <a:t>Allow IH cultivation under the State of Ca regulations:  </a:t>
            </a:r>
          </a:p>
          <a:p>
            <a:pPr lvl="1"/>
            <a:r>
              <a:rPr lang="en-US" dirty="0"/>
              <a:t>Examples: Butte, Plumas, Santa Barbara, Ventura</a:t>
            </a:r>
          </a:p>
          <a:p>
            <a:pPr marL="0" indent="0">
              <a:buNone/>
            </a:pPr>
            <a:endParaRPr lang="en-US" dirty="0"/>
          </a:p>
          <a:p>
            <a:r>
              <a:rPr lang="en-US" dirty="0"/>
              <a:t>Allow IH under a Pilot Program:</a:t>
            </a:r>
          </a:p>
          <a:p>
            <a:pPr lvl="1"/>
            <a:r>
              <a:rPr lang="en-US" dirty="0"/>
              <a:t> Examples: Monterey, Stanislaus, Mendocino (trying to get BOS approval)</a:t>
            </a:r>
          </a:p>
          <a:p>
            <a:pPr marL="0" indent="0">
              <a:buNone/>
            </a:pPr>
            <a:endParaRPr lang="en-US" dirty="0"/>
          </a:p>
          <a:p>
            <a:r>
              <a:rPr lang="en-US" dirty="0"/>
              <a:t>Allow IH under State Regulations and  additional County requirements (e.g. : w/ a Use Permit from planning)</a:t>
            </a:r>
          </a:p>
          <a:p>
            <a:pPr lvl="1"/>
            <a:r>
              <a:rPr lang="en-US" dirty="0"/>
              <a:t>Examples: Inyo, Merced, Stanislaus </a:t>
            </a:r>
            <a:r>
              <a:rPr lang="en-US"/>
              <a:t>(drafting now)</a:t>
            </a: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913356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93175264D0194F8FFE1FA0926869AC" ma:contentTypeVersion="10" ma:contentTypeDescription="Create a new document." ma:contentTypeScope="" ma:versionID="231c133e140c5b31a8ebb0352d4eb3c4">
  <xsd:schema xmlns:xsd="http://www.w3.org/2001/XMLSchema" xmlns:xs="http://www.w3.org/2001/XMLSchema" xmlns:p="http://schemas.microsoft.com/office/2006/metadata/properties" xmlns:ns3="10ead779-8164-47b7-8d4b-b6ba60a78b67" xmlns:ns4="e0cc34d1-0d5b-4fe3-9f18-88fabef0ab10" targetNamespace="http://schemas.microsoft.com/office/2006/metadata/properties" ma:root="true" ma:fieldsID="de30ddae472f7588b4a951b179949920" ns3:_="" ns4:_="">
    <xsd:import namespace="10ead779-8164-47b7-8d4b-b6ba60a78b67"/>
    <xsd:import namespace="e0cc34d1-0d5b-4fe3-9f18-88fabef0ab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ead779-8164-47b7-8d4b-b6ba60a78b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cc34d1-0d5b-4fe3-9f18-88fabef0ab1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E393BF-7E37-48CC-9CF0-5D2B72FCE79F}">
  <ds:schemaRefs>
    <ds:schemaRef ds:uri="http://schemas.microsoft.com/sharepoint/v3/contenttype/forms"/>
  </ds:schemaRefs>
</ds:datastoreItem>
</file>

<file path=customXml/itemProps2.xml><?xml version="1.0" encoding="utf-8"?>
<ds:datastoreItem xmlns:ds="http://schemas.openxmlformats.org/officeDocument/2006/customXml" ds:itemID="{1A251D0F-06BA-4E8A-BDA9-65C037C81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ead779-8164-47b7-8d4b-b6ba60a78b67"/>
    <ds:schemaRef ds:uri="e0cc34d1-0d5b-4fe3-9f18-88fabef0ab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F3760B-F174-4A54-8299-87659F3CF13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1133</TotalTime>
  <Words>2004</Words>
  <Application>Microsoft Office PowerPoint</Application>
  <PresentationFormat>Widescreen</PresentationFormat>
  <Paragraphs>203</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vt:lpstr>
      <vt:lpstr>Industrial Hemp</vt:lpstr>
      <vt:lpstr>Overview </vt:lpstr>
      <vt:lpstr>Background: Industrial Hemp</vt:lpstr>
      <vt:lpstr>PowerPoint Presentation</vt:lpstr>
      <vt:lpstr>CA Registration and Regulation</vt:lpstr>
      <vt:lpstr>CA: Sampling and Testing</vt:lpstr>
      <vt:lpstr>Abatement and Enforcement</vt:lpstr>
      <vt:lpstr>Industrial Hemp for Mono County: Program options</vt:lpstr>
      <vt:lpstr>Industrial Hemp: County Comparisons</vt:lpstr>
      <vt:lpstr>Industrial Hemp for Mono County: Ban </vt:lpstr>
      <vt:lpstr>Industrial Hemp for Mono County: State of CA regs</vt:lpstr>
      <vt:lpstr>Industrial Hemp for Mono County: Pilot Program</vt:lpstr>
      <vt:lpstr>Industrial Hemp for Mono County: Add a Mono County permit and regulations</vt:lpstr>
      <vt:lpstr>LAND USE DESIGNATIONS for IH</vt:lpstr>
      <vt:lpstr>Setbacks for LUDs</vt:lpstr>
      <vt:lpstr>Setbacks</vt:lpstr>
      <vt:lpstr>Odor</vt:lpstr>
      <vt:lpstr>PowerPoint Presentation</vt:lpstr>
      <vt:lpstr>Poll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Hemp</dc:title>
  <dc:creator>April Sall</dc:creator>
  <cp:lastModifiedBy>April Sall</cp:lastModifiedBy>
  <cp:revision>2</cp:revision>
  <cp:lastPrinted>2020-04-29T21:03:03Z</cp:lastPrinted>
  <dcterms:created xsi:type="dcterms:W3CDTF">2020-04-28T00:12:30Z</dcterms:created>
  <dcterms:modified xsi:type="dcterms:W3CDTF">2020-05-01T00:57:24Z</dcterms:modified>
</cp:coreProperties>
</file>